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20" r:id="rId15"/>
    <p:sldId id="32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9" r:id="rId60"/>
    <p:sldId id="313" r:id="rId61"/>
    <p:sldId id="314" r:id="rId62"/>
    <p:sldId id="315" r:id="rId63"/>
    <p:sldId id="316" r:id="rId64"/>
    <p:sldId id="317" r:id="rId65"/>
    <p:sldId id="318" r:id="rId66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3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19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58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084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89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8515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708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521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826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667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365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024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00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729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0019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683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1885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817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452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4946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026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20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884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65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247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173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933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897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186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394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8764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222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3784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600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73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2698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89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4024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5178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215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5720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2445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5235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030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0678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467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6408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0400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2528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97886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848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7530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1135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8127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3763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2972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98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0918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532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0805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4718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1512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77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22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36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53066"/>
            <a:ext cx="898652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232" y="1279334"/>
            <a:ext cx="8879535" cy="4648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eco.com/uranium_101/uranium_science/nuclear_reactor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6444" y="1351024"/>
            <a:ext cx="6296025" cy="136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800" b="1" dirty="0">
                <a:solidFill>
                  <a:srgbClr val="33CCCC"/>
                </a:solidFill>
                <a:latin typeface="Arial"/>
                <a:cs typeface="Arial"/>
              </a:rPr>
              <a:t>Energia,</a:t>
            </a:r>
            <a:r>
              <a:rPr sz="4800" b="1" spc="15" dirty="0">
                <a:solidFill>
                  <a:srgbClr val="33CCCC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33CCCC"/>
                </a:solidFill>
                <a:latin typeface="Arial"/>
                <a:cs typeface="Arial"/>
              </a:rPr>
              <a:t>Teljesítmény és</a:t>
            </a:r>
            <a:r>
              <a:rPr sz="4800" b="1" spc="20" dirty="0">
                <a:solidFill>
                  <a:srgbClr val="33CCCC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33CCCC"/>
                </a:solidFill>
                <a:latin typeface="Arial"/>
                <a:cs typeface="Arial"/>
              </a:rPr>
              <a:t>Klímaváltozás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Energia sűrűség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917" y="1275084"/>
            <a:ext cx="8107680" cy="5009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379730" indent="-182880">
              <a:lnSpc>
                <a:spcPct val="100000"/>
              </a:lnSpc>
              <a:buFont typeface="Arial"/>
              <a:buChar char="•"/>
              <a:tabLst>
                <a:tab pos="195580" algn="l"/>
                <a:tab pos="553085" algn="l"/>
              </a:tabLst>
            </a:pPr>
            <a:r>
              <a:rPr sz="2300" dirty="0">
                <a:latin typeface="Arial"/>
                <a:cs typeface="Arial"/>
              </a:rPr>
              <a:t>A	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maghasadásnál</a:t>
            </a:r>
            <a:r>
              <a:rPr sz="2300" dirty="0">
                <a:latin typeface="Arial"/>
                <a:cs typeface="Arial"/>
              </a:rPr>
              <a:t>,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 tömeg közvetlenül energiává alakul (Einstein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formula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E=mc</a:t>
            </a:r>
            <a:r>
              <a:rPr sz="2250" b="1" spc="22" baseline="25925" dirty="0">
                <a:solidFill>
                  <a:srgbClr val="008D86"/>
                </a:solidFill>
                <a:latin typeface="Arial"/>
                <a:cs typeface="Arial"/>
              </a:rPr>
              <a:t>2</a:t>
            </a:r>
            <a:r>
              <a:rPr sz="2300" spc="-5" dirty="0">
                <a:latin typeface="Arial"/>
                <a:cs typeface="Arial"/>
              </a:rPr>
              <a:t>).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Font typeface="Arial"/>
              <a:buChar char="•"/>
            </a:pPr>
            <a:endParaRPr sz="3350" dirty="0">
              <a:latin typeface="Times New Roman"/>
              <a:cs typeface="Times New Roman"/>
            </a:endParaRPr>
          </a:p>
          <a:p>
            <a:pPr marL="195580" marR="5080" indent="-182880">
              <a:lnSpc>
                <a:spcPct val="100000"/>
              </a:lnSpc>
              <a:buFont typeface="Arial"/>
              <a:buChar char="•"/>
              <a:tabLst>
                <a:tab pos="195580" algn="l"/>
              </a:tabLst>
            </a:pPr>
            <a:r>
              <a:rPr sz="2300" dirty="0">
                <a:latin typeface="Arial"/>
                <a:cs typeface="Arial"/>
              </a:rPr>
              <a:t>1kg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 err="1">
                <a:latin typeface="Arial"/>
                <a:cs typeface="Arial"/>
              </a:rPr>
              <a:t>tiszta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 smtClean="0">
                <a:latin typeface="Arial"/>
                <a:cs typeface="Arial"/>
              </a:rPr>
              <a:t>u</a:t>
            </a:r>
            <a:r>
              <a:rPr lang="hu-HU" sz="2300" dirty="0" smtClean="0">
                <a:latin typeface="Arial"/>
                <a:cs typeface="Arial"/>
              </a:rPr>
              <a:t>r</a:t>
            </a:r>
            <a:r>
              <a:rPr sz="2300" dirty="0" smtClean="0">
                <a:latin typeface="Arial"/>
                <a:cs typeface="Arial"/>
              </a:rPr>
              <a:t>án-235</a:t>
            </a:r>
            <a:r>
              <a:rPr sz="2300" spc="-35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mintegy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7x10</a:t>
            </a:r>
            <a:r>
              <a:rPr sz="2250" spc="22" baseline="25925" dirty="0">
                <a:latin typeface="Arial"/>
                <a:cs typeface="Arial"/>
              </a:rPr>
              <a:t>4</a:t>
            </a:r>
            <a:r>
              <a:rPr sz="2250" spc="15" baseline="259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GJ energiát szolgáltat.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 természetes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urán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mintegy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490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GJ/kg,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dúsított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urán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mintegy 2100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GJ/kg energiát szolgáltat.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 dirty="0">
              <a:latin typeface="Times New Roman"/>
              <a:cs typeface="Times New Roman"/>
            </a:endParaRPr>
          </a:p>
          <a:p>
            <a:pPr marL="195580" marR="156210" indent="-182880">
              <a:lnSpc>
                <a:spcPct val="100000"/>
              </a:lnSpc>
              <a:buFont typeface="Arial"/>
              <a:buChar char="•"/>
              <a:tabLst>
                <a:tab pos="195580" algn="l"/>
              </a:tabLst>
            </a:pPr>
            <a:r>
              <a:rPr sz="2300" dirty="0">
                <a:latin typeface="Arial"/>
                <a:cs typeface="Arial"/>
              </a:rPr>
              <a:t>Egy vízerőműben, 100m-es esési magasság esetén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1kg víz kinetikus energiája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1</a:t>
            </a:r>
            <a:r>
              <a:rPr sz="2300" spc="10" dirty="0">
                <a:latin typeface="Arial"/>
                <a:cs typeface="Arial"/>
              </a:rPr>
              <a:t>0</a:t>
            </a:r>
            <a:r>
              <a:rPr sz="2250" spc="22" baseline="25925" dirty="0">
                <a:latin typeface="Arial"/>
                <a:cs typeface="Arial"/>
              </a:rPr>
              <a:t>3</a:t>
            </a:r>
            <a:r>
              <a:rPr sz="2250" spc="307" baseline="259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J.</a:t>
            </a: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2850" dirty="0">
              <a:latin typeface="Times New Roman"/>
              <a:cs typeface="Times New Roman"/>
            </a:endParaRPr>
          </a:p>
          <a:p>
            <a:pPr marL="195580" marR="764540" indent="-182880">
              <a:lnSpc>
                <a:spcPct val="100000"/>
              </a:lnSpc>
              <a:buFont typeface="Arial"/>
              <a:buChar char="•"/>
              <a:tabLst>
                <a:tab pos="195580" algn="l"/>
              </a:tabLst>
            </a:pPr>
            <a:r>
              <a:rPr sz="2300" dirty="0">
                <a:latin typeface="Arial"/>
                <a:cs typeface="Arial"/>
              </a:rPr>
              <a:t>Ebből látszik, hogy a vízerőműben az energia sűrűség sokkal kisebb, mint a fosszilis energiahordozók energia sűrűsége.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Fosszilis energiahordozók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5485" y="1296816"/>
            <a:ext cx="8743315" cy="446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8D86"/>
                </a:solidFill>
                <a:latin typeface="Arial"/>
                <a:cs typeface="Arial"/>
              </a:rPr>
              <a:t>Fosszilis energiahordozók</a:t>
            </a:r>
            <a:r>
              <a:rPr sz="3200" b="1" spc="-229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évmilliók előtt keletkeztek.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550">
              <a:latin typeface="Times New Roman"/>
              <a:cs typeface="Times New Roman"/>
            </a:endParaRPr>
          </a:p>
          <a:p>
            <a:pPr marL="311785" marR="1560830">
              <a:lnSpc>
                <a:spcPct val="100000"/>
              </a:lnSpc>
            </a:pP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Állati és növényi részek földalatti bomlásáva</a:t>
            </a:r>
            <a:r>
              <a:rPr sz="2400" spc="5" dirty="0">
                <a:solidFill>
                  <a:srgbClr val="008D86"/>
                </a:solidFill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nagy nyomás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alatt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baktériumok hatására keletkeztek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8140" marR="635000">
              <a:lnSpc>
                <a:spcPct val="100000"/>
              </a:lnSpc>
              <a:spcBef>
                <a:spcPts val="1800"/>
              </a:spcBef>
            </a:pPr>
            <a:r>
              <a:rPr sz="2400" dirty="0">
                <a:latin typeface="Arial"/>
                <a:cs typeface="Arial"/>
              </a:rPr>
              <a:t>Égetésük során hőenergia keletkezik, mely gőzerőműben villamos energiává alakítható.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>
              <a:latin typeface="Times New Roman"/>
              <a:cs typeface="Times New Roman"/>
            </a:endParaRPr>
          </a:p>
          <a:p>
            <a:pPr marL="358140" marR="124142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Bár ezek elég hatékony eszközök (30-40%) de felelősek a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levegő szennyezésért </a:t>
            </a:r>
            <a:r>
              <a:rPr sz="2400" dirty="0">
                <a:latin typeface="Arial"/>
                <a:cs typeface="Arial"/>
              </a:rPr>
              <a:t>és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üvegház hatású gázokat </a:t>
            </a:r>
            <a:r>
              <a:rPr sz="2400" dirty="0">
                <a:latin typeface="Arial"/>
                <a:cs typeface="Arial"/>
              </a:rPr>
              <a:t>bocsátanak ki.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Fosszilis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energiahordozók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bányászata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0445"/>
            <a:ext cx="5711190" cy="518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43815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A szenet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bányásszák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Ennek során jelentős a </a:t>
            </a:r>
            <a:r>
              <a:rPr sz="2400" dirty="0" err="1">
                <a:solidFill>
                  <a:srgbClr val="008D86"/>
                </a:solidFill>
                <a:latin typeface="Arial"/>
                <a:cs typeface="Arial"/>
              </a:rPr>
              <a:t>toxikus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008D86"/>
                </a:solidFill>
                <a:latin typeface="Arial"/>
                <a:cs typeface="Arial"/>
              </a:rPr>
              <a:t>an</a:t>
            </a:r>
            <a:r>
              <a:rPr lang="hu-HU" sz="2400" dirty="0" smtClean="0">
                <a:solidFill>
                  <a:srgbClr val="008D86"/>
                </a:solidFill>
                <a:latin typeface="Arial"/>
                <a:cs typeface="Arial"/>
              </a:rPr>
              <a:t>y</a:t>
            </a:r>
            <a:r>
              <a:rPr sz="2400" dirty="0" smtClean="0">
                <a:solidFill>
                  <a:srgbClr val="008D86"/>
                </a:solidFill>
                <a:latin typeface="Arial"/>
                <a:cs typeface="Arial"/>
              </a:rPr>
              <a:t>ag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kibocsátás, </a:t>
            </a:r>
            <a:r>
              <a:rPr sz="2400" dirty="0">
                <a:latin typeface="Arial"/>
                <a:cs typeface="Arial"/>
              </a:rPr>
              <a:t>magas a szenek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kéntartalma</a:t>
            </a:r>
            <a:r>
              <a:rPr sz="2400" spc="1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és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nyomokban a nehézfém tartalma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469900" marR="111125" indent="-457200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Az eső szétmoshatja ezeket a szennyezőket,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környezetvédelmi problémákat okozva,</a:t>
            </a:r>
            <a:r>
              <a:rPr sz="2400" spc="2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mert a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savas víz </a:t>
            </a:r>
            <a:r>
              <a:rPr sz="2400" dirty="0">
                <a:latin typeface="Arial"/>
                <a:cs typeface="Arial"/>
              </a:rPr>
              <a:t>bejuthat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talajvízbe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469900" marR="5080" indent="-4572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Az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olajfúrás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negatív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környezeti hatással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jár,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olajszennyezés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kerülhet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földbe,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vagy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tengerbe.</a:t>
            </a:r>
          </a:p>
        </p:txBody>
      </p:sp>
      <p:sp>
        <p:nvSpPr>
          <p:cNvPr id="4" name="object 4"/>
          <p:cNvSpPr/>
          <p:nvPr/>
        </p:nvSpPr>
        <p:spPr>
          <a:xfrm>
            <a:off x="6156325" y="4062476"/>
            <a:ext cx="2674874" cy="2389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8225" y="1198625"/>
            <a:ext cx="2701925" cy="273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Fosszilis energiahordozók bányászata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172622"/>
            <a:ext cx="8088630" cy="5173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Előnyök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Relat</a:t>
            </a:r>
            <a:r>
              <a:rPr sz="2200" spc="-10" dirty="0">
                <a:latin typeface="Arial"/>
                <a:cs typeface="Arial"/>
              </a:rPr>
              <a:t>íve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olcsó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</a:t>
            </a:r>
            <a:r>
              <a:rPr sz="2200" spc="-15" dirty="0">
                <a:latin typeface="Arial"/>
                <a:cs typeface="Arial"/>
              </a:rPr>
              <a:t>amíg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tartanak)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Magas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energiatartalom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(</a:t>
            </a:r>
            <a:r>
              <a:rPr sz="2200" spc="-15" dirty="0">
                <a:latin typeface="Arial"/>
                <a:cs typeface="Arial"/>
              </a:rPr>
              <a:t>energia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sűrűség</a:t>
            </a:r>
            <a:r>
              <a:rPr sz="2200" spc="-10" dirty="0"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Számos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gép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és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berendezés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könnyen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 err="1">
                <a:latin typeface="Arial"/>
                <a:cs typeface="Arial"/>
              </a:rPr>
              <a:t>használja</a:t>
            </a:r>
            <a:r>
              <a:rPr sz="2200" spc="15" dirty="0"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Exten</a:t>
            </a:r>
            <a:r>
              <a:rPr sz="2200" spc="-10" dirty="0">
                <a:latin typeface="Arial"/>
                <a:cs typeface="Arial"/>
              </a:rPr>
              <a:t>zív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elosztó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rendszerrel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rendelkeznek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helyben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Hátrányok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Kimerülnek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Szennyezik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környezetet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Üvegház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hatású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gázokat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bocsátanak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az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atmoszférába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  <a:buFont typeface="Arial"/>
              <a:buChar char="•"/>
            </a:pPr>
            <a:endParaRPr sz="25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38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Az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elosztás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és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tárolás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költséges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nagy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tömegek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és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térfogatok miatt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termelés,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tárolás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és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szállítás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során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környezetet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szennyezik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739" y="153066"/>
            <a:ext cx="8986520" cy="369332"/>
          </a:xfrm>
        </p:spPr>
        <p:txBody>
          <a:bodyPr/>
          <a:lstStyle/>
          <a:p>
            <a:r>
              <a:rPr lang="hu-HU" dirty="0" smtClean="0"/>
              <a:t>Üvegházhatású gázok – </a:t>
            </a:r>
            <a:r>
              <a:rPr lang="hu-HU" smtClean="0"/>
              <a:t>globális felmelegedés</a:t>
            </a:r>
            <a:endParaRPr lang="hu-HU"/>
          </a:p>
        </p:txBody>
      </p:sp>
      <p:pic>
        <p:nvPicPr>
          <p:cNvPr id="1026" name="Picture 2" descr="https://www.epa.gov/sites/production/files/2016-05/global_emissions_gas_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" y="1066800"/>
            <a:ext cx="2667000" cy="29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pa.gov/sites/production/files/2016-05/global_emissions_sector_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69" y="1066800"/>
            <a:ext cx="237818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e chart that shows country share of greenhouse gas emission. 30% comes from China, 15% from the United States, 9% from the EU-28, 7% from India, 5% from the Russian Federation, 4% from Japan, and 30% from other countrie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79" y="3929476"/>
            <a:ext cx="251679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ne graph of global carbon emissions from fossil fuels.  It shows a slow increase from about 500 million metric tons in 1990 to about 1,500 in 1950. After 1950, the increase in emissions is more rapid, reaching almost 9,900 in 2014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26378"/>
            <a:ext cx="3527425" cy="23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571999" y="3386363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antropogén széndioxid kibocsátás az összes széndioxid kibocsátás 4%-a!!!</a:t>
            </a:r>
            <a:endParaRPr lang="hu-HU" dirty="0"/>
          </a:p>
        </p:txBody>
      </p:sp>
      <p:pic>
        <p:nvPicPr>
          <p:cNvPr id="4" name="Picture 2" descr="https://skepticalscience.com/images/Carbon_Cycl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2694"/>
            <a:ext cx="3810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3648075" cy="282713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114800" y="1066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dirty="0"/>
              <a:t>Független kutatási eredmények A NASA volt munkatársa, Miskolczi Ferenc kutatásai szerint [1, 4, 5] a Földön a klímaszabályozásban a szén-dioxid szerepe elhanyagolható. A döntő tényező a víz, amelynek halmazállapot-változásai, hőenergiát szállító áramlásai, felhőképző hatásai alapvetően meghatározzák a Földön az éghajlatot. Miskolczi professzor kutatási eredményeinek közlését azonban a megbízó NASA nem engedélyezte, ezért a szakmai lelkiismeretére hallgatva felmondta az állását, amint azt </a:t>
            </a:r>
            <a:r>
              <a:rPr lang="hu-HU" dirty="0" smtClean="0"/>
              <a:t>az </a:t>
            </a:r>
            <a:r>
              <a:rPr lang="hu-HU" dirty="0"/>
              <a:t>ábra </a:t>
            </a:r>
            <a:r>
              <a:rPr lang="hu-HU" dirty="0" smtClean="0"/>
              <a:t>szemlélteti.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67200"/>
            <a:ext cx="3409950" cy="2228850"/>
          </a:xfrm>
          <a:prstGeom prst="rect">
            <a:avLst/>
          </a:prstGeom>
        </p:spPr>
      </p:pic>
      <p:pic>
        <p:nvPicPr>
          <p:cNvPr id="2052" name="Picture 4" descr="Image result for CO2 emissziÃ³ NASA magyar Miskolci feren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54968"/>
            <a:ext cx="3328034" cy="21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0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Nukleáris energia</a:t>
            </a:r>
          </a:p>
        </p:txBody>
      </p:sp>
      <p:sp>
        <p:nvSpPr>
          <p:cNvPr id="3" name="object 3"/>
          <p:cNvSpPr/>
          <p:nvPr/>
        </p:nvSpPr>
        <p:spPr>
          <a:xfrm>
            <a:off x="6156325" y="980947"/>
            <a:ext cx="2403475" cy="3744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280445"/>
            <a:ext cx="6635750" cy="435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01803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A maghasadás során nehéz atommagok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hasadnak kisebb hasadási termékekké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72440" marR="1969135" indent="-459740">
              <a:lnSpc>
                <a:spcPct val="100000"/>
              </a:lnSpc>
              <a:spcBef>
                <a:spcPts val="1455"/>
              </a:spcBef>
              <a:buFont typeface="Arial"/>
              <a:buChar char="•"/>
              <a:tabLst>
                <a:tab pos="473075" algn="l"/>
              </a:tabLst>
            </a:pPr>
            <a:r>
              <a:rPr sz="2400" dirty="0">
                <a:latin typeface="Arial"/>
                <a:cs typeface="Arial"/>
              </a:rPr>
              <a:t>Az urán-235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neutront fog be, urán- 236-á alakul,és az hasad pl. kripton és bárium magokká, 3 neutron kibocsátásával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ts val="3635"/>
              </a:lnSpc>
            </a:pPr>
            <a:r>
              <a:rPr sz="3600" b="1" dirty="0">
                <a:solidFill>
                  <a:srgbClr val="FF6600"/>
                </a:solidFill>
                <a:latin typeface="Arial"/>
                <a:cs typeface="Arial"/>
              </a:rPr>
              <a:t>Energia</a:t>
            </a:r>
            <a:endParaRPr sz="3600">
              <a:latin typeface="Arial"/>
              <a:cs typeface="Arial"/>
            </a:endParaRPr>
          </a:p>
          <a:p>
            <a:pPr marL="472440" marR="1881505" indent="-459740">
              <a:lnSpc>
                <a:spcPct val="99800"/>
              </a:lnSpc>
              <a:spcBef>
                <a:spcPts val="665"/>
              </a:spcBef>
              <a:buFont typeface="Arial"/>
              <a:buChar char="•"/>
              <a:tabLst>
                <a:tab pos="473075" algn="l"/>
              </a:tabLst>
            </a:pP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Maghasadás során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tömeg közvetlenül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energiává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alakul az Einstein formula szerint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E=mc</a:t>
            </a:r>
            <a:r>
              <a:rPr sz="2400" b="1" spc="-15" baseline="24305" dirty="0">
                <a:solidFill>
                  <a:srgbClr val="008D86"/>
                </a:solidFill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35600" y="4508500"/>
            <a:ext cx="863600" cy="1476375"/>
          </a:xfrm>
          <a:custGeom>
            <a:avLst/>
            <a:gdLst/>
            <a:ahLst/>
            <a:cxnLst/>
            <a:rect l="l" t="t" r="r" b="b"/>
            <a:pathLst>
              <a:path w="863600" h="1476375">
                <a:moveTo>
                  <a:pt x="168020" y="0"/>
                </a:moveTo>
                <a:lnTo>
                  <a:pt x="0" y="0"/>
                </a:lnTo>
                <a:lnTo>
                  <a:pt x="0" y="645414"/>
                </a:lnTo>
                <a:lnTo>
                  <a:pt x="1647" y="691016"/>
                </a:lnTo>
                <a:lnTo>
                  <a:pt x="6504" y="735603"/>
                </a:lnTo>
                <a:lnTo>
                  <a:pt x="14442" y="779031"/>
                </a:lnTo>
                <a:lnTo>
                  <a:pt x="25334" y="821157"/>
                </a:lnTo>
                <a:lnTo>
                  <a:pt x="39052" y="861837"/>
                </a:lnTo>
                <a:lnTo>
                  <a:pt x="55467" y="900930"/>
                </a:lnTo>
                <a:lnTo>
                  <a:pt x="74451" y="938292"/>
                </a:lnTo>
                <a:lnTo>
                  <a:pt x="95877" y="973780"/>
                </a:lnTo>
                <a:lnTo>
                  <a:pt x="119617" y="1007250"/>
                </a:lnTo>
                <a:lnTo>
                  <a:pt x="145542" y="1038561"/>
                </a:lnTo>
                <a:lnTo>
                  <a:pt x="173524" y="1067568"/>
                </a:lnTo>
                <a:lnTo>
                  <a:pt x="203435" y="1094130"/>
                </a:lnTo>
                <a:lnTo>
                  <a:pt x="235148" y="1118102"/>
                </a:lnTo>
                <a:lnTo>
                  <a:pt x="268534" y="1139342"/>
                </a:lnTo>
                <a:lnTo>
                  <a:pt x="303466" y="1157706"/>
                </a:lnTo>
                <a:lnTo>
                  <a:pt x="339815" y="1173052"/>
                </a:lnTo>
                <a:lnTo>
                  <a:pt x="377453" y="1185237"/>
                </a:lnTo>
                <a:lnTo>
                  <a:pt x="416253" y="1194118"/>
                </a:lnTo>
                <a:lnTo>
                  <a:pt x="456085" y="1199551"/>
                </a:lnTo>
                <a:lnTo>
                  <a:pt x="496824" y="1201394"/>
                </a:lnTo>
                <a:lnTo>
                  <a:pt x="658368" y="1201394"/>
                </a:lnTo>
                <a:lnTo>
                  <a:pt x="658368" y="1476375"/>
                </a:lnTo>
                <a:lnTo>
                  <a:pt x="863600" y="1060831"/>
                </a:lnTo>
                <a:lnTo>
                  <a:pt x="794206" y="920369"/>
                </a:lnTo>
                <a:lnTo>
                  <a:pt x="496824" y="920369"/>
                </a:lnTo>
                <a:lnTo>
                  <a:pt x="469854" y="919456"/>
                </a:lnTo>
                <a:lnTo>
                  <a:pt x="417803" y="912373"/>
                </a:lnTo>
                <a:lnTo>
                  <a:pt x="368831" y="898749"/>
                </a:lnTo>
                <a:lnTo>
                  <a:pt x="323617" y="879153"/>
                </a:lnTo>
                <a:lnTo>
                  <a:pt x="282835" y="854152"/>
                </a:lnTo>
                <a:lnTo>
                  <a:pt x="247164" y="824315"/>
                </a:lnTo>
                <a:lnTo>
                  <a:pt x="217279" y="790209"/>
                </a:lnTo>
                <a:lnTo>
                  <a:pt x="193857" y="752401"/>
                </a:lnTo>
                <a:lnTo>
                  <a:pt x="177575" y="711460"/>
                </a:lnTo>
                <a:lnTo>
                  <a:pt x="169110" y="667952"/>
                </a:lnTo>
                <a:lnTo>
                  <a:pt x="168020" y="645414"/>
                </a:lnTo>
                <a:lnTo>
                  <a:pt x="168020" y="0"/>
                </a:lnTo>
                <a:close/>
              </a:path>
              <a:path w="863600" h="1476375">
                <a:moveTo>
                  <a:pt x="658368" y="645414"/>
                </a:moveTo>
                <a:lnTo>
                  <a:pt x="658368" y="920369"/>
                </a:lnTo>
                <a:lnTo>
                  <a:pt x="794206" y="920369"/>
                </a:lnTo>
                <a:lnTo>
                  <a:pt x="658368" y="645414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5600" y="4508500"/>
            <a:ext cx="863600" cy="1476375"/>
          </a:xfrm>
          <a:custGeom>
            <a:avLst/>
            <a:gdLst/>
            <a:ahLst/>
            <a:cxnLst/>
            <a:rect l="l" t="t" r="r" b="b"/>
            <a:pathLst>
              <a:path w="863600" h="1476375">
                <a:moveTo>
                  <a:pt x="863600" y="1060831"/>
                </a:moveTo>
                <a:lnTo>
                  <a:pt x="658368" y="1476375"/>
                </a:lnTo>
                <a:lnTo>
                  <a:pt x="658368" y="1201394"/>
                </a:lnTo>
                <a:lnTo>
                  <a:pt x="496824" y="1201394"/>
                </a:lnTo>
                <a:lnTo>
                  <a:pt x="456085" y="1199551"/>
                </a:lnTo>
                <a:lnTo>
                  <a:pt x="416253" y="1194118"/>
                </a:lnTo>
                <a:lnTo>
                  <a:pt x="377453" y="1185237"/>
                </a:lnTo>
                <a:lnTo>
                  <a:pt x="339815" y="1173052"/>
                </a:lnTo>
                <a:lnTo>
                  <a:pt x="303466" y="1157706"/>
                </a:lnTo>
                <a:lnTo>
                  <a:pt x="268534" y="1139342"/>
                </a:lnTo>
                <a:lnTo>
                  <a:pt x="235148" y="1118102"/>
                </a:lnTo>
                <a:lnTo>
                  <a:pt x="203435" y="1094130"/>
                </a:lnTo>
                <a:lnTo>
                  <a:pt x="173524" y="1067568"/>
                </a:lnTo>
                <a:lnTo>
                  <a:pt x="145542" y="1038561"/>
                </a:lnTo>
                <a:lnTo>
                  <a:pt x="119617" y="1007250"/>
                </a:lnTo>
                <a:lnTo>
                  <a:pt x="95877" y="973780"/>
                </a:lnTo>
                <a:lnTo>
                  <a:pt x="74451" y="938292"/>
                </a:lnTo>
                <a:lnTo>
                  <a:pt x="55467" y="900930"/>
                </a:lnTo>
                <a:lnTo>
                  <a:pt x="39052" y="861837"/>
                </a:lnTo>
                <a:lnTo>
                  <a:pt x="25334" y="821157"/>
                </a:lnTo>
                <a:lnTo>
                  <a:pt x="14442" y="779031"/>
                </a:lnTo>
                <a:lnTo>
                  <a:pt x="6504" y="735603"/>
                </a:lnTo>
                <a:lnTo>
                  <a:pt x="1647" y="691016"/>
                </a:lnTo>
                <a:lnTo>
                  <a:pt x="0" y="645414"/>
                </a:lnTo>
                <a:lnTo>
                  <a:pt x="0" y="0"/>
                </a:lnTo>
                <a:lnTo>
                  <a:pt x="168020" y="0"/>
                </a:lnTo>
                <a:lnTo>
                  <a:pt x="168020" y="645414"/>
                </a:lnTo>
                <a:lnTo>
                  <a:pt x="169110" y="667952"/>
                </a:lnTo>
                <a:lnTo>
                  <a:pt x="177575" y="711460"/>
                </a:lnTo>
                <a:lnTo>
                  <a:pt x="193857" y="752401"/>
                </a:lnTo>
                <a:lnTo>
                  <a:pt x="217279" y="790209"/>
                </a:lnTo>
                <a:lnTo>
                  <a:pt x="247164" y="824315"/>
                </a:lnTo>
                <a:lnTo>
                  <a:pt x="282835" y="854152"/>
                </a:lnTo>
                <a:lnTo>
                  <a:pt x="323617" y="879153"/>
                </a:lnTo>
                <a:lnTo>
                  <a:pt x="368831" y="898749"/>
                </a:lnTo>
                <a:lnTo>
                  <a:pt x="417803" y="912373"/>
                </a:lnTo>
                <a:lnTo>
                  <a:pt x="469854" y="919456"/>
                </a:lnTo>
                <a:lnTo>
                  <a:pt x="496824" y="920369"/>
                </a:lnTo>
                <a:lnTo>
                  <a:pt x="658368" y="920369"/>
                </a:lnTo>
                <a:lnTo>
                  <a:pt x="658368" y="645414"/>
                </a:lnTo>
                <a:lnTo>
                  <a:pt x="863600" y="106083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2225" y="4941951"/>
            <a:ext cx="2687828" cy="1506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52108" y="6207038"/>
            <a:ext cx="10261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Atomerőmű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33821" y="2279523"/>
            <a:ext cx="690879" cy="1598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7900" y="2256557"/>
            <a:ext cx="1060450" cy="1400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3821" y="2256557"/>
            <a:ext cx="1684655" cy="1621155"/>
          </a:xfrm>
          <a:custGeom>
            <a:avLst/>
            <a:gdLst/>
            <a:ahLst/>
            <a:cxnLst/>
            <a:rect l="l" t="t" r="r" b="b"/>
            <a:pathLst>
              <a:path w="1684654" h="1621154">
                <a:moveTo>
                  <a:pt x="690879" y="22964"/>
                </a:moveTo>
                <a:lnTo>
                  <a:pt x="633031" y="53046"/>
                </a:lnTo>
                <a:lnTo>
                  <a:pt x="578826" y="94880"/>
                </a:lnTo>
                <a:lnTo>
                  <a:pt x="528508" y="147973"/>
                </a:lnTo>
                <a:lnTo>
                  <a:pt x="504884" y="178588"/>
                </a:lnTo>
                <a:lnTo>
                  <a:pt x="482323" y="211833"/>
                </a:lnTo>
                <a:lnTo>
                  <a:pt x="460857" y="247646"/>
                </a:lnTo>
                <a:lnTo>
                  <a:pt x="440515" y="285966"/>
                </a:lnTo>
                <a:lnTo>
                  <a:pt x="421329" y="326730"/>
                </a:lnTo>
                <a:lnTo>
                  <a:pt x="403328" y="369879"/>
                </a:lnTo>
                <a:lnTo>
                  <a:pt x="386544" y="415349"/>
                </a:lnTo>
                <a:lnTo>
                  <a:pt x="371008" y="463079"/>
                </a:lnTo>
                <a:lnTo>
                  <a:pt x="356748" y="513008"/>
                </a:lnTo>
                <a:lnTo>
                  <a:pt x="343798" y="565074"/>
                </a:lnTo>
                <a:lnTo>
                  <a:pt x="332186" y="619215"/>
                </a:lnTo>
                <a:lnTo>
                  <a:pt x="321943" y="675369"/>
                </a:lnTo>
                <a:lnTo>
                  <a:pt x="313101" y="733476"/>
                </a:lnTo>
                <a:lnTo>
                  <a:pt x="305688" y="793473"/>
                </a:lnTo>
                <a:lnTo>
                  <a:pt x="480313" y="763501"/>
                </a:lnTo>
                <a:lnTo>
                  <a:pt x="272541" y="1621005"/>
                </a:lnTo>
                <a:lnTo>
                  <a:pt x="0" y="846051"/>
                </a:lnTo>
                <a:lnTo>
                  <a:pt x="174497" y="816079"/>
                </a:lnTo>
                <a:lnTo>
                  <a:pt x="182820" y="749488"/>
                </a:lnTo>
                <a:lnTo>
                  <a:pt x="192898" y="685287"/>
                </a:lnTo>
                <a:lnTo>
                  <a:pt x="204688" y="623554"/>
                </a:lnTo>
                <a:lnTo>
                  <a:pt x="218145" y="564367"/>
                </a:lnTo>
                <a:lnTo>
                  <a:pt x="233225" y="507805"/>
                </a:lnTo>
                <a:lnTo>
                  <a:pt x="249884" y="453944"/>
                </a:lnTo>
                <a:lnTo>
                  <a:pt x="268078" y="402863"/>
                </a:lnTo>
                <a:lnTo>
                  <a:pt x="287761" y="354639"/>
                </a:lnTo>
                <a:lnTo>
                  <a:pt x="308891" y="309350"/>
                </a:lnTo>
                <a:lnTo>
                  <a:pt x="331422" y="267074"/>
                </a:lnTo>
                <a:lnTo>
                  <a:pt x="355310" y="227890"/>
                </a:lnTo>
                <a:lnTo>
                  <a:pt x="380512" y="191873"/>
                </a:lnTo>
                <a:lnTo>
                  <a:pt x="406982" y="159104"/>
                </a:lnTo>
                <a:lnTo>
                  <a:pt x="434677" y="129659"/>
                </a:lnTo>
                <a:lnTo>
                  <a:pt x="463551" y="103615"/>
                </a:lnTo>
                <a:lnTo>
                  <a:pt x="524664" y="62047"/>
                </a:lnTo>
                <a:lnTo>
                  <a:pt x="589966" y="35021"/>
                </a:lnTo>
                <a:lnTo>
                  <a:pt x="755268" y="4549"/>
                </a:lnTo>
                <a:lnTo>
                  <a:pt x="811321" y="0"/>
                </a:lnTo>
                <a:lnTo>
                  <a:pt x="867801" y="5278"/>
                </a:lnTo>
                <a:lnTo>
                  <a:pt x="924469" y="20033"/>
                </a:lnTo>
                <a:lnTo>
                  <a:pt x="981086" y="43909"/>
                </a:lnTo>
                <a:lnTo>
                  <a:pt x="1037411" y="76554"/>
                </a:lnTo>
                <a:lnTo>
                  <a:pt x="1093206" y="117615"/>
                </a:lnTo>
                <a:lnTo>
                  <a:pt x="1148230" y="166737"/>
                </a:lnTo>
                <a:lnTo>
                  <a:pt x="1202246" y="223569"/>
                </a:lnTo>
                <a:lnTo>
                  <a:pt x="1255012" y="287755"/>
                </a:lnTo>
                <a:lnTo>
                  <a:pt x="1306290" y="358943"/>
                </a:lnTo>
                <a:lnTo>
                  <a:pt x="1355840" y="436779"/>
                </a:lnTo>
                <a:lnTo>
                  <a:pt x="1403423" y="520911"/>
                </a:lnTo>
                <a:lnTo>
                  <a:pt x="1448799" y="610984"/>
                </a:lnTo>
                <a:lnTo>
                  <a:pt x="1491729" y="706646"/>
                </a:lnTo>
                <a:lnTo>
                  <a:pt x="1531973" y="807543"/>
                </a:lnTo>
                <a:lnTo>
                  <a:pt x="1569292" y="913321"/>
                </a:lnTo>
                <a:lnTo>
                  <a:pt x="1603446" y="1023627"/>
                </a:lnTo>
                <a:lnTo>
                  <a:pt x="1634197" y="1138108"/>
                </a:lnTo>
                <a:lnTo>
                  <a:pt x="1661304" y="1256411"/>
                </a:lnTo>
                <a:lnTo>
                  <a:pt x="1684527" y="1378181"/>
                </a:lnTo>
                <a:lnTo>
                  <a:pt x="1553463" y="1400787"/>
                </a:lnTo>
                <a:lnTo>
                  <a:pt x="1530222" y="1279016"/>
                </a:lnTo>
                <a:lnTo>
                  <a:pt x="1503102" y="1160711"/>
                </a:lnTo>
                <a:lnTo>
                  <a:pt x="1472341" y="1046226"/>
                </a:lnTo>
                <a:lnTo>
                  <a:pt x="1438178" y="935915"/>
                </a:lnTo>
                <a:lnTo>
                  <a:pt x="1400853" y="830131"/>
                </a:lnTo>
                <a:lnTo>
                  <a:pt x="1360605" y="729228"/>
                </a:lnTo>
                <a:lnTo>
                  <a:pt x="1317673" y="633560"/>
                </a:lnTo>
                <a:lnTo>
                  <a:pt x="1272296" y="543481"/>
                </a:lnTo>
                <a:lnTo>
                  <a:pt x="1224712" y="459343"/>
                </a:lnTo>
                <a:lnTo>
                  <a:pt x="1175162" y="381501"/>
                </a:lnTo>
                <a:lnTo>
                  <a:pt x="1123884" y="310309"/>
                </a:lnTo>
                <a:lnTo>
                  <a:pt x="1071117" y="246120"/>
                </a:lnTo>
                <a:lnTo>
                  <a:pt x="1017101" y="189287"/>
                </a:lnTo>
                <a:lnTo>
                  <a:pt x="962074" y="140165"/>
                </a:lnTo>
                <a:lnTo>
                  <a:pt x="906275" y="99107"/>
                </a:lnTo>
                <a:lnTo>
                  <a:pt x="849944" y="66467"/>
                </a:lnTo>
                <a:lnTo>
                  <a:pt x="793320" y="42598"/>
                </a:lnTo>
                <a:lnTo>
                  <a:pt x="736641" y="27854"/>
                </a:lnTo>
                <a:lnTo>
                  <a:pt x="680148" y="22588"/>
                </a:lnTo>
                <a:lnTo>
                  <a:pt x="624077" y="2715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6337" cy="6850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5587" y="4510151"/>
            <a:ext cx="6193155" cy="863600"/>
          </a:xfrm>
          <a:custGeom>
            <a:avLst/>
            <a:gdLst/>
            <a:ahLst/>
            <a:cxnLst/>
            <a:rect l="l" t="t" r="r" b="b"/>
            <a:pathLst>
              <a:path w="6193155" h="863600">
                <a:moveTo>
                  <a:pt x="0" y="863600"/>
                </a:moveTo>
                <a:lnTo>
                  <a:pt x="6192774" y="863600"/>
                </a:lnTo>
                <a:lnTo>
                  <a:pt x="6192774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5587" y="4510151"/>
            <a:ext cx="6193155" cy="863600"/>
          </a:xfrm>
          <a:custGeom>
            <a:avLst/>
            <a:gdLst/>
            <a:ahLst/>
            <a:cxnLst/>
            <a:rect l="l" t="t" r="r" b="b"/>
            <a:pathLst>
              <a:path w="6193155" h="863600">
                <a:moveTo>
                  <a:pt x="0" y="863600"/>
                </a:moveTo>
                <a:lnTo>
                  <a:pt x="6192774" y="863600"/>
                </a:lnTo>
                <a:lnTo>
                  <a:pt x="6192774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2887" y="5518150"/>
            <a:ext cx="6193155" cy="935355"/>
          </a:xfrm>
          <a:custGeom>
            <a:avLst/>
            <a:gdLst/>
            <a:ahLst/>
            <a:cxnLst/>
            <a:rect l="l" t="t" r="r" b="b"/>
            <a:pathLst>
              <a:path w="6193155" h="935354">
                <a:moveTo>
                  <a:pt x="0" y="935037"/>
                </a:moveTo>
                <a:lnTo>
                  <a:pt x="6192774" y="935037"/>
                </a:lnTo>
                <a:lnTo>
                  <a:pt x="6192774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0187" y="5518150"/>
            <a:ext cx="6193155" cy="935355"/>
          </a:xfrm>
          <a:custGeom>
            <a:avLst/>
            <a:gdLst/>
            <a:ahLst/>
            <a:cxnLst/>
            <a:rect l="l" t="t" r="r" b="b"/>
            <a:pathLst>
              <a:path w="6193155" h="935354">
                <a:moveTo>
                  <a:pt x="0" y="935037"/>
                </a:moveTo>
                <a:lnTo>
                  <a:pt x="6192774" y="935037"/>
                </a:lnTo>
                <a:lnTo>
                  <a:pt x="6192774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153066"/>
            <a:ext cx="8427085" cy="5220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Atomreaktorok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466090" indent="-274320">
              <a:lnSpc>
                <a:spcPct val="100000"/>
              </a:lnSpc>
              <a:buFont typeface="Arial"/>
              <a:buChar char="•"/>
              <a:tabLst>
                <a:tab pos="466725" algn="l"/>
              </a:tabLst>
            </a:pP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Egy atomreaktorban</a:t>
            </a:r>
            <a:r>
              <a:rPr sz="2300" b="1" spc="-3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magreakciók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során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energiát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termelnek.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850" dirty="0">
              <a:latin typeface="Times New Roman"/>
              <a:cs typeface="Times New Roman"/>
            </a:endParaRPr>
          </a:p>
          <a:p>
            <a:pPr marL="466090" marR="272415" indent="-274320">
              <a:lnSpc>
                <a:spcPct val="100000"/>
              </a:lnSpc>
              <a:buFont typeface="Arial"/>
              <a:buChar char="•"/>
              <a:tabLst>
                <a:tab pos="466725" algn="l"/>
              </a:tabLst>
            </a:pP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Az üzemanyag</a:t>
            </a:r>
            <a:r>
              <a:rPr sz="2300" b="1" spc="-2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reaktorban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tipikusan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urán-235.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 leggyakoribb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urán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izotóp az urán-238.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A természetes urán </a:t>
            </a:r>
            <a:r>
              <a:rPr sz="2300" dirty="0">
                <a:latin typeface="Arial"/>
                <a:cs typeface="Arial"/>
              </a:rPr>
              <a:t>mintegy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0.7%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urán-235 </a:t>
            </a:r>
            <a:r>
              <a:rPr lang="hu-HU" sz="2200" spc="15" dirty="0" smtClean="0">
                <a:latin typeface="Arial"/>
                <a:cs typeface="Arial"/>
              </a:rPr>
              <a:t>i</a:t>
            </a:r>
            <a:r>
              <a:rPr sz="2300" dirty="0" err="1" smtClean="0">
                <a:latin typeface="Arial"/>
                <a:cs typeface="Arial"/>
              </a:rPr>
              <a:t>zotópot</a:t>
            </a:r>
            <a:r>
              <a:rPr sz="2300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tartalmaz.</a:t>
            </a:r>
          </a:p>
          <a:p>
            <a:pPr marL="466090" indent="-2743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466725" algn="l"/>
              </a:tabLst>
            </a:pPr>
            <a:r>
              <a:rPr sz="2300" dirty="0">
                <a:latin typeface="Arial"/>
                <a:cs typeface="Arial"/>
              </a:rPr>
              <a:t>A könnyűvizes atomerőművekbenmintegy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3</a:t>
            </a:r>
            <a:r>
              <a:rPr sz="2300" spc="15" dirty="0">
                <a:latin typeface="Arial"/>
                <a:cs typeface="Arial"/>
              </a:rPr>
              <a:t>%</a:t>
            </a:r>
            <a:r>
              <a:rPr sz="2300" dirty="0">
                <a:latin typeface="Arial"/>
                <a:cs typeface="Arial"/>
              </a:rPr>
              <a:t>-ra dúsítják az</a:t>
            </a:r>
          </a:p>
          <a:p>
            <a:pPr marL="46609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urán-235 izotópot –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dúsított urá</a:t>
            </a:r>
            <a:r>
              <a:rPr sz="2300" b="1" spc="-5" dirty="0">
                <a:solidFill>
                  <a:srgbClr val="008D86"/>
                </a:solidFill>
                <a:latin typeface="Arial"/>
                <a:cs typeface="Arial"/>
              </a:rPr>
              <a:t>n</a:t>
            </a:r>
            <a:r>
              <a:rPr sz="2300" dirty="0">
                <a:latin typeface="Arial"/>
                <a:cs typeface="Arial"/>
              </a:rPr>
              <a:t>.</a:t>
            </a:r>
          </a:p>
          <a:p>
            <a:pPr marL="464820" marR="17145" indent="-27305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465455" algn="l"/>
              </a:tabLst>
            </a:pPr>
            <a:r>
              <a:rPr sz="2300" dirty="0">
                <a:latin typeface="Arial"/>
                <a:cs typeface="Arial"/>
              </a:rPr>
              <a:t>Az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urán-235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neutron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befogása után pl. ez a 2 folyamat mehet végbe:</a:t>
            </a:r>
          </a:p>
          <a:p>
            <a:pPr marL="1708785">
              <a:lnSpc>
                <a:spcPts val="2805"/>
              </a:lnSpc>
              <a:spcBef>
                <a:spcPts val="655"/>
              </a:spcBef>
            </a:pPr>
            <a:r>
              <a:rPr sz="2625" spc="104" baseline="42857" dirty="0">
                <a:latin typeface="Times New Roman"/>
                <a:cs typeface="Times New Roman"/>
              </a:rPr>
              <a:t>1</a:t>
            </a:r>
            <a:r>
              <a:rPr sz="3000" i="1" spc="95" dirty="0">
                <a:latin typeface="Times New Roman"/>
                <a:cs typeface="Times New Roman"/>
              </a:rPr>
              <a:t>n</a:t>
            </a:r>
            <a:r>
              <a:rPr sz="3000" spc="210" dirty="0">
                <a:latin typeface="Symbol"/>
                <a:cs typeface="Symbol"/>
              </a:rPr>
              <a:t></a:t>
            </a:r>
            <a:r>
              <a:rPr sz="2625" spc="179" baseline="42857" dirty="0">
                <a:latin typeface="Times New Roman"/>
                <a:cs typeface="Times New Roman"/>
              </a:rPr>
              <a:t>23</a:t>
            </a:r>
            <a:r>
              <a:rPr sz="2625" spc="-442" baseline="42857" dirty="0">
                <a:latin typeface="Times New Roman"/>
                <a:cs typeface="Times New Roman"/>
              </a:rPr>
              <a:t>5</a:t>
            </a:r>
            <a:r>
              <a:rPr sz="3000" i="1" spc="105" dirty="0">
                <a:latin typeface="Times New Roman"/>
                <a:cs typeface="Times New Roman"/>
              </a:rPr>
              <a:t>U</a:t>
            </a:r>
            <a:r>
              <a:rPr sz="3000" i="1" spc="-440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Symbol"/>
                <a:cs typeface="Symbol"/>
              </a:rPr>
              <a:t></a:t>
            </a:r>
            <a:r>
              <a:rPr sz="2625" spc="179" baseline="42857" dirty="0">
                <a:latin typeface="Times New Roman"/>
                <a:cs typeface="Times New Roman"/>
              </a:rPr>
              <a:t>23</a:t>
            </a:r>
            <a:r>
              <a:rPr sz="2625" spc="-270" baseline="42857" dirty="0">
                <a:latin typeface="Times New Roman"/>
                <a:cs typeface="Times New Roman"/>
              </a:rPr>
              <a:t>6</a:t>
            </a:r>
            <a:r>
              <a:rPr sz="3000" i="1" spc="105" dirty="0">
                <a:latin typeface="Times New Roman"/>
                <a:cs typeface="Times New Roman"/>
              </a:rPr>
              <a:t>U</a:t>
            </a:r>
            <a:r>
              <a:rPr sz="3000" i="1" spc="-434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Symbol"/>
                <a:cs typeface="Symbol"/>
              </a:rPr>
              <a:t></a:t>
            </a:r>
            <a:r>
              <a:rPr sz="2625" spc="179" baseline="42857" dirty="0">
                <a:latin typeface="Times New Roman"/>
                <a:cs typeface="Times New Roman"/>
              </a:rPr>
              <a:t>14</a:t>
            </a:r>
            <a:r>
              <a:rPr sz="2625" spc="-270" baseline="42857" dirty="0">
                <a:latin typeface="Times New Roman"/>
                <a:cs typeface="Times New Roman"/>
              </a:rPr>
              <a:t>0</a:t>
            </a:r>
            <a:r>
              <a:rPr sz="3000" i="1" spc="-80" dirty="0">
                <a:latin typeface="Times New Roman"/>
                <a:cs typeface="Times New Roman"/>
              </a:rPr>
              <a:t>X</a:t>
            </a:r>
            <a:r>
              <a:rPr sz="3000" i="1" spc="150" dirty="0">
                <a:latin typeface="Times New Roman"/>
                <a:cs typeface="Times New Roman"/>
              </a:rPr>
              <a:t>e</a:t>
            </a:r>
            <a:r>
              <a:rPr sz="3000" spc="80" dirty="0">
                <a:latin typeface="Symbol"/>
                <a:cs typeface="Symbol"/>
              </a:rPr>
              <a:t></a:t>
            </a:r>
            <a:r>
              <a:rPr sz="3000" spc="-445" dirty="0">
                <a:latin typeface="Times New Roman"/>
                <a:cs typeface="Times New Roman"/>
              </a:rPr>
              <a:t> </a:t>
            </a:r>
            <a:r>
              <a:rPr sz="2625" spc="179" baseline="42857" dirty="0">
                <a:latin typeface="Times New Roman"/>
                <a:cs typeface="Times New Roman"/>
              </a:rPr>
              <a:t>9</a:t>
            </a:r>
            <a:r>
              <a:rPr sz="2625" spc="-217" baseline="42857" dirty="0">
                <a:latin typeface="Times New Roman"/>
                <a:cs typeface="Times New Roman"/>
              </a:rPr>
              <a:t>4</a:t>
            </a:r>
            <a:r>
              <a:rPr sz="3000" i="1" spc="5" dirty="0">
                <a:latin typeface="Times New Roman"/>
                <a:cs typeface="Times New Roman"/>
              </a:rPr>
              <a:t>S</a:t>
            </a:r>
            <a:r>
              <a:rPr sz="3000" i="1" spc="55" dirty="0">
                <a:latin typeface="Times New Roman"/>
                <a:cs typeface="Times New Roman"/>
              </a:rPr>
              <a:t>r</a:t>
            </a:r>
            <a:r>
              <a:rPr sz="3000" i="1" spc="-150" dirty="0">
                <a:latin typeface="Times New Roman"/>
                <a:cs typeface="Times New Roman"/>
              </a:rPr>
              <a:t> </a:t>
            </a:r>
            <a:r>
              <a:rPr sz="3000" spc="135" dirty="0">
                <a:latin typeface="Symbol"/>
                <a:cs typeface="Symbol"/>
              </a:rPr>
              <a:t></a:t>
            </a:r>
            <a:r>
              <a:rPr sz="3000" spc="395" dirty="0">
                <a:latin typeface="Times New Roman"/>
                <a:cs typeface="Times New Roman"/>
              </a:rPr>
              <a:t>2</a:t>
            </a:r>
            <a:r>
              <a:rPr sz="2625" spc="37" baseline="42857" dirty="0">
                <a:latin typeface="Times New Roman"/>
                <a:cs typeface="Times New Roman"/>
              </a:rPr>
              <a:t>1</a:t>
            </a:r>
            <a:r>
              <a:rPr sz="3000" i="1" spc="75" dirty="0">
                <a:latin typeface="Times New Roman"/>
                <a:cs typeface="Times New Roman"/>
              </a:rPr>
              <a:t>n</a:t>
            </a:r>
            <a:endParaRPr sz="3000" dirty="0">
              <a:latin typeface="Times New Roman"/>
              <a:cs typeface="Times New Roman"/>
            </a:endParaRPr>
          </a:p>
          <a:p>
            <a:pPr marL="1670050">
              <a:lnSpc>
                <a:spcPts val="1295"/>
              </a:lnSpc>
              <a:tabLst>
                <a:tab pos="2345055" algn="l"/>
                <a:tab pos="3397885" algn="l"/>
                <a:tab pos="4437380" algn="l"/>
                <a:tab pos="5344795" algn="l"/>
                <a:tab pos="6449695" algn="l"/>
              </a:tabLst>
            </a:pPr>
            <a:r>
              <a:rPr sz="1750" spc="35" dirty="0">
                <a:latin typeface="Times New Roman"/>
                <a:cs typeface="Times New Roman"/>
              </a:rPr>
              <a:t>0	</a:t>
            </a:r>
            <a:r>
              <a:rPr sz="1750" spc="120" dirty="0">
                <a:latin typeface="Times New Roman"/>
                <a:cs typeface="Times New Roman"/>
              </a:rPr>
              <a:t>9</a:t>
            </a:r>
            <a:r>
              <a:rPr sz="1750" spc="35" dirty="0">
                <a:latin typeface="Times New Roman"/>
                <a:cs typeface="Times New Roman"/>
              </a:rPr>
              <a:t>2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120" dirty="0">
                <a:latin typeface="Times New Roman"/>
                <a:cs typeface="Times New Roman"/>
              </a:rPr>
              <a:t>9</a:t>
            </a:r>
            <a:r>
              <a:rPr sz="1750" spc="35" dirty="0">
                <a:latin typeface="Times New Roman"/>
                <a:cs typeface="Times New Roman"/>
              </a:rPr>
              <a:t>2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120" dirty="0">
                <a:latin typeface="Times New Roman"/>
                <a:cs typeface="Times New Roman"/>
              </a:rPr>
              <a:t>5</a:t>
            </a:r>
            <a:r>
              <a:rPr sz="1750" spc="35" dirty="0">
                <a:latin typeface="Times New Roman"/>
                <a:cs typeface="Times New Roman"/>
              </a:rPr>
              <a:t>4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120" dirty="0">
                <a:latin typeface="Times New Roman"/>
                <a:cs typeface="Times New Roman"/>
              </a:rPr>
              <a:t>3</a:t>
            </a:r>
            <a:r>
              <a:rPr sz="1750" spc="35" dirty="0">
                <a:latin typeface="Times New Roman"/>
                <a:cs typeface="Times New Roman"/>
              </a:rPr>
              <a:t>8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35" dirty="0">
                <a:latin typeface="Times New Roman"/>
                <a:cs typeface="Times New Roman"/>
              </a:rPr>
              <a:t>0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8446" y="5771674"/>
            <a:ext cx="2411730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4869" algn="l"/>
                <a:tab pos="2080895" algn="l"/>
              </a:tabLst>
            </a:pPr>
            <a:r>
              <a:rPr sz="1700" spc="110" dirty="0">
                <a:latin typeface="Times New Roman"/>
                <a:cs typeface="Times New Roman"/>
              </a:rPr>
              <a:t>9</a:t>
            </a:r>
            <a:r>
              <a:rPr sz="1700" spc="-55" dirty="0">
                <a:latin typeface="Times New Roman"/>
                <a:cs typeface="Times New Roman"/>
              </a:rPr>
              <a:t>2</a:t>
            </a:r>
            <a:r>
              <a:rPr sz="4350" i="1" baseline="-24904" dirty="0">
                <a:latin typeface="Times New Roman"/>
                <a:cs typeface="Times New Roman"/>
              </a:rPr>
              <a:t>K</a:t>
            </a:r>
            <a:r>
              <a:rPr sz="4350" i="1" spc="82" baseline="-24904" dirty="0">
                <a:latin typeface="Times New Roman"/>
                <a:cs typeface="Times New Roman"/>
              </a:rPr>
              <a:t>r</a:t>
            </a:r>
            <a:r>
              <a:rPr sz="4350" i="1" baseline="-24904" dirty="0">
                <a:latin typeface="Times New Roman"/>
                <a:cs typeface="Times New Roman"/>
              </a:rPr>
              <a:t>	</a:t>
            </a:r>
            <a:r>
              <a:rPr sz="1700" spc="110" dirty="0">
                <a:latin typeface="Times New Roman"/>
                <a:cs typeface="Times New Roman"/>
              </a:rPr>
              <a:t>14</a:t>
            </a:r>
            <a:r>
              <a:rPr sz="1700" spc="-395" dirty="0">
                <a:latin typeface="Times New Roman"/>
                <a:cs typeface="Times New Roman"/>
              </a:rPr>
              <a:t>1</a:t>
            </a:r>
            <a:r>
              <a:rPr sz="4350" i="1" spc="-120" baseline="-24904" dirty="0">
                <a:latin typeface="Times New Roman"/>
                <a:cs typeface="Times New Roman"/>
              </a:rPr>
              <a:t>B</a:t>
            </a:r>
            <a:r>
              <a:rPr sz="4350" i="1" spc="104" baseline="-24904" dirty="0">
                <a:latin typeface="Times New Roman"/>
                <a:cs typeface="Times New Roman"/>
              </a:rPr>
              <a:t>a</a:t>
            </a:r>
            <a:r>
              <a:rPr sz="4350" i="1" baseline="-24904" dirty="0">
                <a:latin typeface="Times New Roman"/>
                <a:cs typeface="Times New Roman"/>
              </a:rPr>
              <a:t>	</a:t>
            </a:r>
            <a:r>
              <a:rPr sz="1700" spc="110" dirty="0">
                <a:latin typeface="Times New Roman"/>
                <a:cs typeface="Times New Roman"/>
              </a:rPr>
              <a:t>1</a:t>
            </a:r>
            <a:r>
              <a:rPr sz="4350" i="1" spc="104" baseline="-24904" dirty="0">
                <a:latin typeface="Times New Roman"/>
                <a:cs typeface="Times New Roman"/>
              </a:rPr>
              <a:t>n</a:t>
            </a:r>
            <a:endParaRPr sz="4350" baseline="-2490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3813" y="5771674"/>
            <a:ext cx="2198370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4990" algn="l"/>
                <a:tab pos="1571625" algn="l"/>
              </a:tabLst>
            </a:pPr>
            <a:r>
              <a:rPr sz="1700" spc="65" dirty="0">
                <a:latin typeface="Times New Roman"/>
                <a:cs typeface="Times New Roman"/>
              </a:rPr>
              <a:t>1</a:t>
            </a:r>
            <a:r>
              <a:rPr sz="4350" i="1" spc="104" baseline="-24904" dirty="0">
                <a:latin typeface="Times New Roman"/>
                <a:cs typeface="Times New Roman"/>
              </a:rPr>
              <a:t>n</a:t>
            </a:r>
            <a:r>
              <a:rPr sz="4350" i="1" baseline="-24904" dirty="0">
                <a:latin typeface="Times New Roman"/>
                <a:cs typeface="Times New Roman"/>
              </a:rPr>
              <a:t>	</a:t>
            </a:r>
            <a:r>
              <a:rPr sz="1700" spc="110" dirty="0">
                <a:latin typeface="Times New Roman"/>
                <a:cs typeface="Times New Roman"/>
              </a:rPr>
              <a:t>23</a:t>
            </a:r>
            <a:r>
              <a:rPr sz="1700" spc="-295" dirty="0">
                <a:latin typeface="Times New Roman"/>
                <a:cs typeface="Times New Roman"/>
              </a:rPr>
              <a:t>5</a:t>
            </a:r>
            <a:r>
              <a:rPr sz="4350" i="1" spc="150" baseline="-24904" dirty="0">
                <a:latin typeface="Times New Roman"/>
                <a:cs typeface="Times New Roman"/>
              </a:rPr>
              <a:t>U</a:t>
            </a:r>
            <a:r>
              <a:rPr sz="4350" i="1" baseline="-24904" dirty="0">
                <a:latin typeface="Times New Roman"/>
                <a:cs typeface="Times New Roman"/>
              </a:rPr>
              <a:t>	</a:t>
            </a:r>
            <a:r>
              <a:rPr sz="1700" spc="110" dirty="0">
                <a:latin typeface="Times New Roman"/>
                <a:cs typeface="Times New Roman"/>
              </a:rPr>
              <a:t>23</a:t>
            </a:r>
            <a:r>
              <a:rPr sz="1700" spc="-180" dirty="0">
                <a:latin typeface="Times New Roman"/>
                <a:cs typeface="Times New Roman"/>
              </a:rPr>
              <a:t>6</a:t>
            </a:r>
            <a:r>
              <a:rPr sz="4350" i="1" spc="150" baseline="-24904" dirty="0">
                <a:latin typeface="Times New Roman"/>
                <a:cs typeface="Times New Roman"/>
              </a:rPr>
              <a:t>U</a:t>
            </a:r>
            <a:endParaRPr sz="4350" baseline="-2490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9710" y="6030291"/>
            <a:ext cx="13843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30" dirty="0"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0734" y="6030291"/>
            <a:ext cx="27241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110" dirty="0">
                <a:latin typeface="Times New Roman"/>
                <a:cs typeface="Times New Roman"/>
              </a:rPr>
              <a:t>56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7023" y="6030291"/>
            <a:ext cx="27241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110" dirty="0">
                <a:latin typeface="Times New Roman"/>
                <a:cs typeface="Times New Roman"/>
              </a:rPr>
              <a:t>36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5675" y="6030291"/>
            <a:ext cx="1945639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6750" algn="l"/>
                <a:tab pos="1685289" algn="l"/>
              </a:tabLst>
            </a:pPr>
            <a:r>
              <a:rPr sz="1700" spc="30" dirty="0">
                <a:latin typeface="Times New Roman"/>
                <a:cs typeface="Times New Roman"/>
              </a:rPr>
              <a:t>0	</a:t>
            </a:r>
            <a:r>
              <a:rPr sz="1700" spc="110" dirty="0">
                <a:latin typeface="Times New Roman"/>
                <a:cs typeface="Times New Roman"/>
              </a:rPr>
              <a:t>9</a:t>
            </a:r>
            <a:r>
              <a:rPr sz="1700" spc="30" dirty="0">
                <a:latin typeface="Times New Roman"/>
                <a:cs typeface="Times New Roman"/>
              </a:rPr>
              <a:t>2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110" dirty="0">
                <a:latin typeface="Times New Roman"/>
                <a:cs typeface="Times New Roman"/>
              </a:rPr>
              <a:t>92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6778" y="5807326"/>
            <a:ext cx="1417320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2665" algn="l"/>
              </a:tabLst>
            </a:pPr>
            <a:r>
              <a:rPr sz="2900" spc="75" dirty="0">
                <a:latin typeface="Symbol"/>
                <a:cs typeface="Symbol"/>
              </a:rPr>
              <a:t></a:t>
            </a:r>
            <a:r>
              <a:rPr sz="2900" spc="75" dirty="0">
                <a:latin typeface="Times New Roman"/>
                <a:cs typeface="Times New Roman"/>
              </a:rPr>
              <a:t>	</a:t>
            </a:r>
            <a:r>
              <a:rPr sz="2900" spc="35" dirty="0">
                <a:latin typeface="Symbol"/>
                <a:cs typeface="Symbol"/>
              </a:rPr>
              <a:t></a:t>
            </a:r>
            <a:r>
              <a:rPr sz="2900" spc="70" dirty="0">
                <a:latin typeface="Times New Roman"/>
                <a:cs typeface="Times New Roman"/>
              </a:rPr>
              <a:t>3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7922" y="5807326"/>
            <a:ext cx="2304415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8205" algn="l"/>
                <a:tab pos="1908810" algn="l"/>
              </a:tabLst>
            </a:pPr>
            <a:r>
              <a:rPr sz="2900" spc="75" dirty="0">
                <a:latin typeface="Symbol"/>
                <a:cs typeface="Symbol"/>
              </a:rPr>
              <a:t></a:t>
            </a:r>
            <a:r>
              <a:rPr sz="2900" spc="75" dirty="0">
                <a:latin typeface="Times New Roman"/>
                <a:cs typeface="Times New Roman"/>
              </a:rPr>
              <a:t>	</a:t>
            </a:r>
            <a:r>
              <a:rPr sz="2900" spc="140" dirty="0">
                <a:latin typeface="Symbol"/>
                <a:cs typeface="Symbol"/>
              </a:rPr>
              <a:t></a:t>
            </a:r>
            <a:r>
              <a:rPr sz="2900" spc="140" dirty="0">
                <a:latin typeface="Times New Roman"/>
                <a:cs typeface="Times New Roman"/>
              </a:rPr>
              <a:t>	</a:t>
            </a:r>
            <a:r>
              <a:rPr sz="2900" spc="140" dirty="0">
                <a:latin typeface="Symbol"/>
                <a:cs typeface="Symbol"/>
              </a:rPr>
              <a:t></a:t>
            </a:r>
            <a:endParaRPr sz="29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Atomreaktorok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76608"/>
            <a:ext cx="8756015" cy="4573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Ez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az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ind</a:t>
            </a:r>
            <a:r>
              <a:rPr sz="2300" b="1" spc="-5" dirty="0">
                <a:solidFill>
                  <a:srgbClr val="008D86"/>
                </a:solidFill>
                <a:latin typeface="Arial"/>
                <a:cs typeface="Arial"/>
              </a:rPr>
              <a:t>u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kált</a:t>
            </a:r>
            <a:r>
              <a:rPr sz="2300" b="1" spc="-4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hasadás</a:t>
            </a:r>
            <a:r>
              <a:rPr sz="2300" dirty="0">
                <a:latin typeface="Arial"/>
                <a:cs typeface="Arial"/>
              </a:rPr>
              <a:t>.</a:t>
            </a:r>
          </a:p>
          <a:p>
            <a:pPr marL="285750" indent="-27305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286385" algn="l"/>
              </a:tabLst>
            </a:pPr>
            <a:r>
              <a:rPr sz="3450" baseline="1207" dirty="0">
                <a:latin typeface="Arial"/>
                <a:cs typeface="Arial"/>
              </a:rPr>
              <a:t>A</a:t>
            </a:r>
            <a:r>
              <a:rPr sz="3450" spc="-44" baseline="1207" dirty="0">
                <a:latin typeface="Arial"/>
                <a:cs typeface="Arial"/>
              </a:rPr>
              <a:t> </a:t>
            </a:r>
            <a:r>
              <a:rPr sz="3450" baseline="1207" dirty="0">
                <a:latin typeface="Arial"/>
                <a:cs typeface="Arial"/>
              </a:rPr>
              <a:t>maghasadás</a:t>
            </a:r>
            <a:r>
              <a:rPr sz="3450" spc="-37" baseline="1207" dirty="0">
                <a:latin typeface="Arial"/>
                <a:cs typeface="Arial"/>
              </a:rPr>
              <a:t> </a:t>
            </a:r>
            <a:r>
              <a:rPr sz="3450" baseline="1207" dirty="0">
                <a:latin typeface="Arial"/>
                <a:cs typeface="Arial"/>
              </a:rPr>
              <a:t>nem</a:t>
            </a:r>
            <a:r>
              <a:rPr sz="3450" spc="-37" baseline="1207" dirty="0">
                <a:latin typeface="Arial"/>
                <a:cs typeface="Arial"/>
              </a:rPr>
              <a:t> </a:t>
            </a:r>
            <a:r>
              <a:rPr sz="3450" baseline="1207" dirty="0">
                <a:latin typeface="Arial"/>
                <a:cs typeface="Arial"/>
              </a:rPr>
              <a:t>önállóan</a:t>
            </a:r>
            <a:r>
              <a:rPr sz="3450" spc="-37" baseline="1207" dirty="0">
                <a:latin typeface="Arial"/>
                <a:cs typeface="Arial"/>
              </a:rPr>
              <a:t> </a:t>
            </a:r>
            <a:r>
              <a:rPr sz="3450" baseline="1207" dirty="0">
                <a:latin typeface="Arial"/>
                <a:cs typeface="Arial"/>
              </a:rPr>
              <a:t>megy</a:t>
            </a:r>
            <a:r>
              <a:rPr sz="3450" spc="-37" baseline="1207" dirty="0">
                <a:latin typeface="Arial"/>
                <a:cs typeface="Arial"/>
              </a:rPr>
              <a:t> </a:t>
            </a:r>
            <a:r>
              <a:rPr sz="3450" baseline="1207" dirty="0">
                <a:latin typeface="Arial"/>
                <a:cs typeface="Arial"/>
              </a:rPr>
              <a:t>végbe</a:t>
            </a:r>
            <a:r>
              <a:rPr sz="3450" spc="-37" baseline="1207" dirty="0">
                <a:latin typeface="Arial"/>
                <a:cs typeface="Arial"/>
              </a:rPr>
              <a:t> </a:t>
            </a:r>
            <a:r>
              <a:rPr sz="3450" baseline="1207" dirty="0">
                <a:latin typeface="Arial"/>
                <a:cs typeface="Arial"/>
              </a:rPr>
              <a:t>– neutronok</a:t>
            </a:r>
            <a:r>
              <a:rPr sz="3450" spc="-60" baseline="1207" dirty="0">
                <a:latin typeface="Arial"/>
                <a:cs typeface="Arial"/>
              </a:rPr>
              <a:t> </a:t>
            </a:r>
            <a:r>
              <a:rPr sz="3450" baseline="1207" dirty="0">
                <a:latin typeface="Arial"/>
                <a:cs typeface="Arial"/>
              </a:rPr>
              <a:t>indukálják</a:t>
            </a:r>
          </a:p>
          <a:p>
            <a:pPr>
              <a:lnSpc>
                <a:spcPct val="100000"/>
              </a:lnSpc>
              <a:spcBef>
                <a:spcPts val="19"/>
              </a:spcBef>
              <a:buFont typeface="Arial"/>
              <a:buChar char="•"/>
            </a:pPr>
            <a:endParaRPr sz="1950" dirty="0">
              <a:latin typeface="Times New Roman"/>
              <a:cs typeface="Times New Roman"/>
            </a:endParaRPr>
          </a:p>
          <a:p>
            <a:pPr marL="263525" indent="-250825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2300" dirty="0">
                <a:latin typeface="Arial"/>
                <a:cs typeface="Arial"/>
              </a:rPr>
              <a:t>A keletkezett neutronok újabb urán- 235 magokat hasíthatnak</a:t>
            </a:r>
          </a:p>
          <a:p>
            <a:pPr marL="263525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és további hasadások révén energia fejlődi</a:t>
            </a:r>
            <a:r>
              <a:rPr sz="2300" spc="5" dirty="0">
                <a:latin typeface="Arial"/>
                <a:cs typeface="Arial"/>
              </a:rPr>
              <a:t>k</a:t>
            </a:r>
            <a:r>
              <a:rPr sz="23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buFont typeface="Arial"/>
              <a:buChar char="•"/>
              <a:tabLst>
                <a:tab pos="286385" algn="l"/>
              </a:tabLst>
            </a:pPr>
            <a:r>
              <a:rPr sz="2300" dirty="0">
                <a:latin typeface="Arial"/>
                <a:cs typeface="Arial"/>
              </a:rPr>
              <a:t>Ezután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hasadási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 err="1">
                <a:latin typeface="Arial"/>
                <a:cs typeface="Arial"/>
              </a:rPr>
              <a:t>reakció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 err="1" smtClean="0">
                <a:latin typeface="Arial"/>
                <a:cs typeface="Arial"/>
              </a:rPr>
              <a:t>önfenntartóvá</a:t>
            </a:r>
            <a:r>
              <a:rPr lang="hu-HU" sz="2300" dirty="0">
                <a:latin typeface="Arial"/>
                <a:cs typeface="Arial"/>
              </a:rPr>
              <a:t> </a:t>
            </a:r>
            <a:r>
              <a:rPr sz="2300" dirty="0" err="1" smtClean="0">
                <a:latin typeface="Arial"/>
                <a:cs typeface="Arial"/>
              </a:rPr>
              <a:t>válik</a:t>
            </a:r>
            <a:r>
              <a:rPr sz="2300" spc="-35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-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láncreakció</a:t>
            </a:r>
            <a:r>
              <a:rPr sz="23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A láncreakció fenntartásához egy minimális mennyiségű</a:t>
            </a:r>
          </a:p>
          <a:p>
            <a:pPr marL="287020" marR="47752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urán-235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szükséges,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mert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neutronok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egy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része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kiszökik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 hasadóanyagból.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Ezt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minimális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tömeget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kritikus tömegnek nevezik</a:t>
            </a:r>
            <a:r>
              <a:rPr sz="23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Atomreaktorok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76608"/>
            <a:ext cx="8341995" cy="5103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Az U-235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csak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akkor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hasad,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neutronok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nem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túl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gyorsak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 befogáshoz,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ezért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gyors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neutronokat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le kell lassítani</a:t>
            </a:r>
            <a:r>
              <a:rPr sz="2300" b="1" spc="-4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(1MeV kinetikus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energiáról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1 eV energia alá).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287020" marR="403225" indent="-274320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A neutronok lassítását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moderator atomokkal végzik</a:t>
            </a:r>
            <a:r>
              <a:rPr sz="2300" dirty="0">
                <a:latin typeface="Arial"/>
                <a:cs typeface="Arial"/>
              </a:rPr>
              <a:t>, </a:t>
            </a:r>
            <a:r>
              <a:rPr sz="2300" dirty="0" err="1" smtClean="0">
                <a:latin typeface="Arial"/>
                <a:cs typeface="Arial"/>
              </a:rPr>
              <a:t>ez</a:t>
            </a:r>
            <a:r>
              <a:rPr lang="hu-HU" sz="2300" dirty="0" err="1" smtClean="0">
                <a:latin typeface="Arial"/>
                <a:cs typeface="Arial"/>
              </a:rPr>
              <a:t>ek</a:t>
            </a:r>
            <a:r>
              <a:rPr sz="2300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fűtőelem csöveket</a:t>
            </a:r>
            <a:r>
              <a:rPr sz="2300" b="1" spc="-1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(U-235</a:t>
            </a:r>
            <a:r>
              <a:rPr sz="2300" spc="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tartalmú pálcák) </a:t>
            </a:r>
            <a:r>
              <a:rPr sz="2300" dirty="0" err="1" smtClean="0">
                <a:latin typeface="Arial"/>
                <a:cs typeface="Arial"/>
              </a:rPr>
              <a:t>vesz</a:t>
            </a:r>
            <a:r>
              <a:rPr lang="hu-HU" sz="2300" dirty="0" err="1" smtClean="0">
                <a:latin typeface="Arial"/>
                <a:cs typeface="Arial"/>
              </a:rPr>
              <a:t>ik</a:t>
            </a:r>
            <a:r>
              <a:rPr sz="2300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körül. Moderátor lehet grafit, könnyűvíz például.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287020" marR="463550" indent="-274320">
              <a:lnSpc>
                <a:spcPct val="100000"/>
              </a:lnSpc>
              <a:spcBef>
                <a:spcPts val="1350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A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hasadási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reakció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sebességét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az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U-235-öt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hasítani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képes neutronok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száma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szabja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meg.</a:t>
            </a:r>
          </a:p>
          <a:p>
            <a:pPr marL="927100">
              <a:lnSpc>
                <a:spcPct val="100000"/>
              </a:lnSpc>
              <a:spcBef>
                <a:spcPts val="1090"/>
              </a:spcBef>
            </a:pPr>
            <a:r>
              <a:rPr sz="2000" dirty="0">
                <a:latin typeface="Arial"/>
                <a:cs typeface="Arial"/>
              </a:rPr>
              <a:t>Túl kevés neutron esetén a reakció leáll.</a:t>
            </a:r>
          </a:p>
          <a:p>
            <a:pPr marL="927100" marR="1041400">
              <a:lnSpc>
                <a:spcPct val="100000"/>
              </a:lnSpc>
              <a:spcBef>
                <a:spcPts val="1080"/>
              </a:spcBef>
            </a:pPr>
            <a:r>
              <a:rPr sz="2000" dirty="0">
                <a:latin typeface="Arial"/>
                <a:cs typeface="Arial"/>
              </a:rPr>
              <a:t>Túl sok neutron ellenőrizhetetlenül megnöveli az energia felszabadítást.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Energiadegradáció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80445"/>
            <a:ext cx="7252334" cy="113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sz="2400" dirty="0">
                <a:latin typeface="Arial"/>
                <a:cs typeface="Arial"/>
              </a:rPr>
              <a:t>A hő a meleg helyről a hidegebb felé áramlik</a:t>
            </a:r>
            <a:endParaRPr sz="2400">
              <a:latin typeface="Arial"/>
              <a:cs typeface="Arial"/>
            </a:endParaRPr>
          </a:p>
          <a:p>
            <a:pPr marL="187960" marR="5080" indent="-17526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87960" algn="l"/>
              </a:tabLst>
            </a:pPr>
            <a:r>
              <a:rPr sz="2400" dirty="0">
                <a:latin typeface="Arial"/>
                <a:cs typeface="Arial"/>
              </a:rPr>
              <a:t>A hőfok különbség teszi lehetővé a "hőerőgépnek" a hasznos munka végzését.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5422" y="3333654"/>
            <a:ext cx="597154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2155" marR="5080" indent="-720090">
              <a:lnSpc>
                <a:spcPct val="100000"/>
              </a:lnSpc>
            </a:pP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Az átvitt hőenergia egy része mechanikai energiává, munkává alakítható.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5097810"/>
            <a:ext cx="6896100" cy="69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sz="2400" dirty="0">
                <a:latin typeface="Arial"/>
                <a:cs typeface="Arial"/>
              </a:rPr>
              <a:t>Az átment energiaáramokat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Sankey diagrammal szemléltethetjük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Atomreaktorok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76602"/>
            <a:ext cx="8546465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Ezért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szabályozó rudakat</a:t>
            </a:r>
            <a:r>
              <a:rPr sz="2300" b="1" spc="-2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spc="15" dirty="0">
                <a:latin typeface="Arial"/>
                <a:cs typeface="Arial"/>
              </a:rPr>
              <a:t>(</a:t>
            </a:r>
            <a:r>
              <a:rPr sz="2300" dirty="0">
                <a:latin typeface="Arial"/>
                <a:cs typeface="Arial"/>
              </a:rPr>
              <a:t>a neutronfelesleget elnyelő anya</a:t>
            </a:r>
            <a:r>
              <a:rPr sz="2300" spc="5" dirty="0">
                <a:latin typeface="Arial"/>
                <a:cs typeface="Arial"/>
              </a:rPr>
              <a:t>g</a:t>
            </a:r>
            <a:r>
              <a:rPr sz="2300" dirty="0">
                <a:latin typeface="Arial"/>
                <a:cs typeface="Arial"/>
              </a:rPr>
              <a:t>)</a:t>
            </a:r>
          </a:p>
          <a:p>
            <a:pPr marL="28702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visznek be a hasadási zónába.</a:t>
            </a: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285750" marR="911225" indent="-273050">
              <a:lnSpc>
                <a:spcPct val="100000"/>
              </a:lnSpc>
              <a:buFont typeface="Arial"/>
              <a:buChar char="•"/>
              <a:tabLst>
                <a:tab pos="286385" algn="l"/>
              </a:tabLst>
            </a:pPr>
            <a:r>
              <a:rPr sz="2300" dirty="0" smtClean="0">
                <a:latin typeface="Arial"/>
                <a:cs typeface="Arial"/>
              </a:rPr>
              <a:t>A </a:t>
            </a:r>
            <a:r>
              <a:rPr sz="2300" dirty="0">
                <a:latin typeface="Arial"/>
                <a:cs typeface="Arial"/>
              </a:rPr>
              <a:t>szabályozó rudak kiemelésével, vagy süllyesztésével szabályozható a láncreakció.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Font typeface="Arial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99600"/>
              </a:lnSpc>
              <a:buFont typeface="Arial"/>
              <a:buChar char="•"/>
              <a:tabLst>
                <a:tab pos="286385" algn="l"/>
              </a:tabLst>
            </a:pPr>
            <a:r>
              <a:rPr sz="2300" dirty="0">
                <a:latin typeface="Arial"/>
                <a:cs typeface="Arial"/>
              </a:rPr>
              <a:t>A szabályozó rudak biztosítják, hogy a reaktorban egy lassú, ellenőrzött maghasadás menjen végbe, s</a:t>
            </a:r>
            <a:r>
              <a:rPr sz="2300" spc="5" dirty="0">
                <a:latin typeface="Arial"/>
                <a:cs typeface="Arial"/>
              </a:rPr>
              <a:t>z</a:t>
            </a:r>
            <a:r>
              <a:rPr sz="2300" dirty="0">
                <a:latin typeface="Arial"/>
                <a:cs typeface="Arial"/>
              </a:rPr>
              <a:t>emben az atombombával, ahol a hasadás időben gyorsuló, szuperkritiku</a:t>
            </a:r>
            <a:r>
              <a:rPr sz="2300" spc="15" dirty="0">
                <a:latin typeface="Arial"/>
                <a:cs typeface="Arial"/>
              </a:rPr>
              <a:t>s</a:t>
            </a:r>
            <a:r>
              <a:rPr sz="23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Atomreaktorok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33838"/>
            <a:ext cx="9144000" cy="4462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Atomreaktorok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09945"/>
            <a:ext cx="3651250" cy="446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181610" indent="-182880">
              <a:lnSpc>
                <a:spcPct val="79900"/>
              </a:lnSpc>
              <a:buSzPct val="125000"/>
              <a:buFont typeface="Arial"/>
              <a:buChar char="•"/>
              <a:tabLst>
                <a:tab pos="195580" algn="l"/>
              </a:tabLst>
            </a:pPr>
            <a:r>
              <a:rPr sz="1600" dirty="0">
                <a:latin typeface="Arial"/>
                <a:cs typeface="Arial"/>
              </a:rPr>
              <a:t>Nyomottvizes reaktoroknál (Pressurized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Water Reactor,PWR)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 víz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120-160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nyomás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alatt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sem forr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még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300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575" baseline="26455" dirty="0">
                <a:latin typeface="Arial"/>
                <a:cs typeface="Arial"/>
              </a:rPr>
              <a:t>0</a:t>
            </a:r>
            <a:r>
              <a:rPr sz="1600" dirty="0">
                <a:latin typeface="Arial"/>
                <a:cs typeface="Arial"/>
              </a:rPr>
              <a:t>C-on sem.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93675" marR="5080" indent="-180975">
              <a:lnSpc>
                <a:spcPct val="79800"/>
              </a:lnSpc>
              <a:buSzPct val="125000"/>
              <a:buFont typeface="Arial"/>
              <a:buChar char="•"/>
              <a:tabLst>
                <a:tab pos="194310" algn="l"/>
              </a:tabLst>
            </a:pPr>
            <a:r>
              <a:rPr sz="1600" dirty="0">
                <a:latin typeface="Arial"/>
                <a:cs typeface="Arial"/>
              </a:rPr>
              <a:t>A nyomottvizes atomerőműben a vizet zárt rendszerben, a primerkörben cirkuláltatják.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95580" marR="307975" indent="-182880">
              <a:lnSpc>
                <a:spcPct val="79800"/>
              </a:lnSpc>
              <a:buSzPct val="125000"/>
              <a:buFont typeface="Arial"/>
              <a:buChar char="•"/>
              <a:tabLst>
                <a:tab pos="195580" algn="l"/>
              </a:tabLst>
            </a:pPr>
            <a:r>
              <a:rPr sz="1600" dirty="0">
                <a:latin typeface="Arial"/>
                <a:cs typeface="Arial"/>
              </a:rPr>
              <a:t>A primerkörben keletkezett hő forralja fel egy második, szekunder kör vizének egy részét.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195580" marR="612775" indent="-182880">
              <a:lnSpc>
                <a:spcPct val="79800"/>
              </a:lnSpc>
              <a:buSzPct val="125000"/>
              <a:buFont typeface="Arial"/>
              <a:buChar char="•"/>
              <a:tabLst>
                <a:tab pos="195580" algn="l"/>
              </a:tabLst>
            </a:pPr>
            <a:r>
              <a:rPr sz="1600" dirty="0">
                <a:latin typeface="Arial"/>
                <a:cs typeface="Arial"/>
              </a:rPr>
              <a:t>A szekunder körben keletkezett gőzsugár turbinákat és azzal generátorokat forgat.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195580" marR="330200" indent="-182880">
              <a:lnSpc>
                <a:spcPct val="79800"/>
              </a:lnSpc>
              <a:buSzPct val="125000"/>
              <a:buFont typeface="Arial"/>
              <a:buChar char="•"/>
              <a:tabLst>
                <a:tab pos="195580" algn="l"/>
              </a:tabLst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primerköri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víz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folyamatosan szállítja el a reaktorban keletkezett többlet hőt.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6375" y="1197038"/>
            <a:ext cx="5019675" cy="5040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Atomreaktorok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42002"/>
            <a:ext cx="3194685" cy="3229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81280" indent="-182880">
              <a:lnSpc>
                <a:spcPts val="1950"/>
              </a:lnSpc>
              <a:buSzPct val="122222"/>
              <a:buFont typeface="Arial"/>
              <a:buChar char="•"/>
              <a:tabLst>
                <a:tab pos="195580" algn="l"/>
              </a:tabLst>
            </a:pPr>
            <a:r>
              <a:rPr sz="1800" dirty="0">
                <a:latin typeface="Arial"/>
                <a:cs typeface="Arial"/>
              </a:rPr>
              <a:t>A gázhűtésű reaktorok (Gas Cooled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Reactors, </a:t>
            </a:r>
            <a:r>
              <a:rPr sz="1800" dirty="0" smtClean="0">
                <a:latin typeface="Arial"/>
                <a:cs typeface="Arial"/>
              </a:rPr>
              <a:t>GCR</a:t>
            </a:r>
            <a:r>
              <a:rPr sz="1800" dirty="0">
                <a:latin typeface="Arial"/>
                <a:cs typeface="Arial"/>
              </a:rPr>
              <a:t>) széndioxid gázt alkalmaznak hőhordozóként és grafitot moderátorként.</a:t>
            </a:r>
          </a:p>
          <a:p>
            <a:pPr>
              <a:lnSpc>
                <a:spcPct val="100000"/>
              </a:lnSpc>
              <a:spcBef>
                <a:spcPts val="19"/>
              </a:spcBef>
              <a:buFont typeface="Arial"/>
              <a:buChar char="•"/>
            </a:pPr>
            <a:endParaRPr sz="2650" dirty="0">
              <a:latin typeface="Times New Roman"/>
              <a:cs typeface="Times New Roman"/>
            </a:endParaRPr>
          </a:p>
          <a:p>
            <a:pPr marL="195580" marR="5080" indent="-182880">
              <a:lnSpc>
                <a:spcPts val="1950"/>
              </a:lnSpc>
              <a:buSzPct val="122222"/>
              <a:buFont typeface="Arial"/>
              <a:buChar char="•"/>
              <a:tabLst>
                <a:tab pos="195580" algn="l"/>
              </a:tabLst>
            </a:pPr>
            <a:r>
              <a:rPr sz="1800" dirty="0">
                <a:latin typeface="Arial"/>
                <a:cs typeface="Arial"/>
              </a:rPr>
              <a:t>A nehézvizes reaktorokhoz hasonlóan, a grafit moderátor lehetővé teszi természetes (GCR) vagy enyhén dúsított urán (AGR) fűtőelemek alkalmazását.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145" y="6234219"/>
            <a:ext cx="66230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  <a:hlinkClick r:id="rId3"/>
              </a:rPr>
              <a:t>http://</a:t>
            </a:r>
            <a:r>
              <a:rPr sz="1600" spc="-30" dirty="0">
                <a:latin typeface="Arial"/>
                <a:cs typeface="Arial"/>
                <a:hlinkClick r:id="rId3"/>
              </a:rPr>
              <a:t>ww</a:t>
            </a:r>
            <a:r>
              <a:rPr sz="1600" spc="-114" dirty="0">
                <a:latin typeface="Arial"/>
                <a:cs typeface="Arial"/>
                <a:hlinkClick r:id="rId3"/>
              </a:rPr>
              <a:t>w</a:t>
            </a:r>
            <a:r>
              <a:rPr sz="1600" spc="-10" dirty="0">
                <a:latin typeface="Arial"/>
                <a:cs typeface="Arial"/>
                <a:hlinkClick r:id="rId3"/>
              </a:rPr>
              <a:t>.came</a:t>
            </a:r>
            <a:r>
              <a:rPr sz="1600" spc="-5" dirty="0">
                <a:latin typeface="Arial"/>
                <a:cs typeface="Arial"/>
                <a:hlinkClick r:id="rId3"/>
              </a:rPr>
              <a:t>c</a:t>
            </a:r>
            <a:r>
              <a:rPr sz="1600" spc="-10" dirty="0">
                <a:latin typeface="Arial"/>
                <a:cs typeface="Arial"/>
                <a:hlinkClick r:id="rId3"/>
              </a:rPr>
              <a:t>o.co</a:t>
            </a:r>
            <a:r>
              <a:rPr sz="1600" spc="-5" dirty="0">
                <a:latin typeface="Arial"/>
                <a:cs typeface="Arial"/>
                <a:hlinkClick r:id="rId3"/>
              </a:rPr>
              <a:t>m/</a:t>
            </a:r>
            <a:r>
              <a:rPr sz="1600" dirty="0">
                <a:latin typeface="Arial"/>
                <a:cs typeface="Arial"/>
                <a:hlinkClick r:id="rId3"/>
              </a:rPr>
              <a:t>u</a:t>
            </a:r>
            <a:r>
              <a:rPr sz="1600" spc="-10" dirty="0">
                <a:latin typeface="Arial"/>
                <a:cs typeface="Arial"/>
                <a:hlinkClick r:id="rId3"/>
              </a:rPr>
              <a:t>ranium_101/uranium_science/nuclear_</a:t>
            </a:r>
            <a:r>
              <a:rPr sz="1600" spc="-20" dirty="0">
                <a:latin typeface="Arial"/>
                <a:cs typeface="Arial"/>
                <a:hlinkClick r:id="rId3"/>
              </a:rPr>
              <a:t>r</a:t>
            </a:r>
            <a:r>
              <a:rPr sz="1600" spc="-10" dirty="0">
                <a:latin typeface="Arial"/>
                <a:cs typeface="Arial"/>
                <a:hlinkClick r:id="rId3"/>
              </a:rPr>
              <a:t>eactors/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6225" y="1123950"/>
            <a:ext cx="4949825" cy="496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25"/>
            <a:ext cx="9121012" cy="6842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Atomreaktorok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639" y="1060835"/>
            <a:ext cx="12827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959" y="1062168"/>
            <a:ext cx="8140700" cy="114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maghasadás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során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D86"/>
                </a:solidFill>
                <a:latin typeface="Arial"/>
                <a:cs typeface="Arial"/>
              </a:rPr>
              <a:t>keletkezett energia</a:t>
            </a:r>
            <a:r>
              <a:rPr sz="1800" b="1" spc="-1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D86"/>
                </a:solidFill>
                <a:latin typeface="Arial"/>
                <a:cs typeface="Arial"/>
              </a:rPr>
              <a:t>hasadási termékek, </a:t>
            </a:r>
            <a:r>
              <a:rPr lang="hu-HU" sz="1800" dirty="0" smtClean="0">
                <a:solidFill>
                  <a:srgbClr val="008D86"/>
                </a:solidFill>
                <a:latin typeface="Arial"/>
                <a:cs typeface="Arial"/>
              </a:rPr>
              <a:t>a </a:t>
            </a:r>
            <a:r>
              <a:rPr sz="1800" dirty="0" err="1" smtClean="0">
                <a:solidFill>
                  <a:srgbClr val="008D86"/>
                </a:solidFill>
                <a:latin typeface="Arial"/>
                <a:cs typeface="Arial"/>
              </a:rPr>
              <a:t>keletkezett</a:t>
            </a:r>
            <a:r>
              <a:rPr sz="1800" dirty="0" smtClean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D86"/>
                </a:solidFill>
                <a:latin typeface="Arial"/>
                <a:cs typeface="Arial"/>
              </a:rPr>
              <a:t>neutronok és a gamma fotonok mozgási energiájában jelenik me</a:t>
            </a:r>
            <a:r>
              <a:rPr sz="1800" spc="5" dirty="0">
                <a:solidFill>
                  <a:srgbClr val="008D86"/>
                </a:solidFill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. Ez ~200MeV hasadásonként.</a:t>
            </a: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latin typeface="Arial"/>
                <a:cs typeface="Arial"/>
              </a:rPr>
              <a:t>Ez 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D86"/>
                </a:solidFill>
                <a:latin typeface="Arial"/>
                <a:cs typeface="Arial"/>
              </a:rPr>
              <a:t>mozgási energia hőenergiává alakul a fékeződés következtében </a:t>
            </a: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639" y="1920371"/>
            <a:ext cx="12827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639" y="3129157"/>
            <a:ext cx="12827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959" y="3130490"/>
            <a:ext cx="7812405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D86"/>
                </a:solidFill>
                <a:latin typeface="Arial"/>
                <a:cs typeface="Arial"/>
              </a:rPr>
              <a:t>hűtőközeg</a:t>
            </a:r>
            <a:r>
              <a:rPr sz="1800" b="1" spc="-3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(</a:t>
            </a:r>
            <a:r>
              <a:rPr sz="1800" dirty="0">
                <a:latin typeface="Arial"/>
                <a:cs typeface="Arial"/>
              </a:rPr>
              <a:t>pl. víz, gáz, olvadt fém) viszi el ezt a többlet energiát és </a:t>
            </a:r>
            <a:r>
              <a:rPr sz="1800" b="1" dirty="0">
                <a:solidFill>
                  <a:srgbClr val="008D86"/>
                </a:solidFill>
                <a:latin typeface="Arial"/>
                <a:cs typeface="Arial"/>
              </a:rPr>
              <a:t>hőcserélőben (gőzfejlesztő) nagynyomású magas hőfokú gőzt fejleszt a vízből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626" y="4406606"/>
            <a:ext cx="7878445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765" marR="5080" indent="-266065">
              <a:lnSpc>
                <a:spcPct val="100000"/>
              </a:lnSpc>
              <a:buFont typeface="Arial"/>
              <a:buChar char="•"/>
              <a:tabLst>
                <a:tab pos="279400" algn="l"/>
                <a:tab pos="1695450" algn="l"/>
              </a:tabLst>
            </a:pPr>
            <a:r>
              <a:rPr sz="2300" dirty="0">
                <a:latin typeface="Arial"/>
                <a:cs typeface="Arial"/>
              </a:rPr>
              <a:t>A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gőzsugár turbinákat </a:t>
            </a:r>
            <a:r>
              <a:rPr sz="2300" dirty="0">
                <a:latin typeface="Arial"/>
                <a:cs typeface="Arial"/>
              </a:rPr>
              <a:t>forgat és a turbina által meghajtott generátor	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villamos energiát állít elő</a:t>
            </a:r>
            <a:r>
              <a:rPr sz="2300" b="1" spc="-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8887" y="5900737"/>
            <a:ext cx="431800" cy="95250"/>
          </a:xfrm>
          <a:custGeom>
            <a:avLst/>
            <a:gdLst/>
            <a:ahLst/>
            <a:cxnLst/>
            <a:rect l="l" t="t" r="r" b="b"/>
            <a:pathLst>
              <a:path w="431800" h="95250">
                <a:moveTo>
                  <a:pt x="336486" y="0"/>
                </a:moveTo>
                <a:lnTo>
                  <a:pt x="336486" y="95250"/>
                </a:lnTo>
                <a:lnTo>
                  <a:pt x="399986" y="63500"/>
                </a:lnTo>
                <a:lnTo>
                  <a:pt x="352361" y="63500"/>
                </a:lnTo>
                <a:lnTo>
                  <a:pt x="352361" y="31750"/>
                </a:lnTo>
                <a:lnTo>
                  <a:pt x="399986" y="31750"/>
                </a:lnTo>
                <a:lnTo>
                  <a:pt x="336486" y="0"/>
                </a:lnTo>
                <a:close/>
              </a:path>
              <a:path w="431800" h="95250">
                <a:moveTo>
                  <a:pt x="336486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336486" y="63500"/>
                </a:lnTo>
                <a:lnTo>
                  <a:pt x="336486" y="31750"/>
                </a:lnTo>
                <a:close/>
              </a:path>
              <a:path w="431800" h="95250">
                <a:moveTo>
                  <a:pt x="399986" y="31750"/>
                </a:moveTo>
                <a:lnTo>
                  <a:pt x="352361" y="31750"/>
                </a:lnTo>
                <a:lnTo>
                  <a:pt x="352361" y="63500"/>
                </a:lnTo>
                <a:lnTo>
                  <a:pt x="399986" y="63500"/>
                </a:lnTo>
                <a:lnTo>
                  <a:pt x="431736" y="47625"/>
                </a:lnTo>
                <a:lnTo>
                  <a:pt x="39998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9387" y="5589587"/>
            <a:ext cx="1079500" cy="733425"/>
          </a:xfrm>
          <a:prstGeom prst="rect">
            <a:avLst/>
          </a:prstGeom>
          <a:solidFill>
            <a:srgbClr val="99CCFF"/>
          </a:solidFill>
          <a:ln w="317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975" marR="135890" indent="13462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mag- energia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3776" y="5589587"/>
            <a:ext cx="1800225" cy="733425"/>
          </a:xfrm>
          <a:prstGeom prst="rect">
            <a:avLst/>
          </a:prstGeom>
          <a:solidFill>
            <a:srgbClr val="99CCFF"/>
          </a:solidFill>
          <a:ln w="317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9105" marR="401955" indent="-4953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mozgási energia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5801" y="5589587"/>
            <a:ext cx="1079500" cy="733425"/>
          </a:xfrm>
          <a:prstGeom prst="rect">
            <a:avLst/>
          </a:prstGeom>
          <a:solidFill>
            <a:srgbClr val="99CCFF"/>
          </a:solidFill>
          <a:ln w="317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 marR="98425" indent="24066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hő- energia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64001" y="5900737"/>
            <a:ext cx="431800" cy="95250"/>
          </a:xfrm>
          <a:custGeom>
            <a:avLst/>
            <a:gdLst/>
            <a:ahLst/>
            <a:cxnLst/>
            <a:rect l="l" t="t" r="r" b="b"/>
            <a:pathLst>
              <a:path w="431800" h="95250">
                <a:moveTo>
                  <a:pt x="336423" y="0"/>
                </a:moveTo>
                <a:lnTo>
                  <a:pt x="336423" y="95250"/>
                </a:lnTo>
                <a:lnTo>
                  <a:pt x="399923" y="63500"/>
                </a:lnTo>
                <a:lnTo>
                  <a:pt x="352298" y="63500"/>
                </a:lnTo>
                <a:lnTo>
                  <a:pt x="352298" y="31750"/>
                </a:lnTo>
                <a:lnTo>
                  <a:pt x="399923" y="31750"/>
                </a:lnTo>
                <a:lnTo>
                  <a:pt x="336423" y="0"/>
                </a:lnTo>
                <a:close/>
              </a:path>
              <a:path w="431800" h="95250">
                <a:moveTo>
                  <a:pt x="336423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336423" y="63500"/>
                </a:lnTo>
                <a:lnTo>
                  <a:pt x="336423" y="31750"/>
                </a:lnTo>
                <a:close/>
              </a:path>
              <a:path w="431800" h="95250">
                <a:moveTo>
                  <a:pt x="399923" y="31750"/>
                </a:moveTo>
                <a:lnTo>
                  <a:pt x="352298" y="31750"/>
                </a:lnTo>
                <a:lnTo>
                  <a:pt x="352298" y="63500"/>
                </a:lnTo>
                <a:lnTo>
                  <a:pt x="399923" y="63500"/>
                </a:lnTo>
                <a:lnTo>
                  <a:pt x="431673" y="47625"/>
                </a:lnTo>
                <a:lnTo>
                  <a:pt x="39992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07101" y="5589587"/>
            <a:ext cx="1800225" cy="733425"/>
          </a:xfrm>
          <a:prstGeom prst="rect">
            <a:avLst/>
          </a:prstGeom>
          <a:solidFill>
            <a:srgbClr val="99CCFF"/>
          </a:solidFill>
          <a:ln w="317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4620" marR="126364" indent="27559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mozgási forgó energia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40650" y="5589587"/>
            <a:ext cx="1308100" cy="733425"/>
          </a:xfrm>
          <a:prstGeom prst="rect">
            <a:avLst/>
          </a:prstGeom>
          <a:solidFill>
            <a:srgbClr val="99CCFF"/>
          </a:solidFill>
          <a:ln w="317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860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elektromos</a:t>
            </a:r>
            <a:endParaRPr sz="2000">
              <a:latin typeface="Arial"/>
              <a:cs typeface="Arial"/>
            </a:endParaRPr>
          </a:p>
          <a:p>
            <a:pPr marL="2730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energia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75173" y="5900737"/>
            <a:ext cx="431800" cy="95250"/>
          </a:xfrm>
          <a:custGeom>
            <a:avLst/>
            <a:gdLst/>
            <a:ahLst/>
            <a:cxnLst/>
            <a:rect l="l" t="t" r="r" b="b"/>
            <a:pathLst>
              <a:path w="431800" h="95250">
                <a:moveTo>
                  <a:pt x="336550" y="0"/>
                </a:moveTo>
                <a:lnTo>
                  <a:pt x="336550" y="95250"/>
                </a:lnTo>
                <a:lnTo>
                  <a:pt x="400050" y="63500"/>
                </a:lnTo>
                <a:lnTo>
                  <a:pt x="352425" y="63500"/>
                </a:lnTo>
                <a:lnTo>
                  <a:pt x="352425" y="31750"/>
                </a:lnTo>
                <a:lnTo>
                  <a:pt x="400050" y="31750"/>
                </a:lnTo>
                <a:lnTo>
                  <a:pt x="336550" y="0"/>
                </a:lnTo>
                <a:close/>
              </a:path>
              <a:path w="431800" h="95250">
                <a:moveTo>
                  <a:pt x="336550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336550" y="63500"/>
                </a:lnTo>
                <a:lnTo>
                  <a:pt x="336550" y="31750"/>
                </a:lnTo>
                <a:close/>
              </a:path>
              <a:path w="431800" h="95250">
                <a:moveTo>
                  <a:pt x="400050" y="31750"/>
                </a:moveTo>
                <a:lnTo>
                  <a:pt x="352425" y="31750"/>
                </a:lnTo>
                <a:lnTo>
                  <a:pt x="352425" y="63500"/>
                </a:lnTo>
                <a:lnTo>
                  <a:pt x="400050" y="63500"/>
                </a:lnTo>
                <a:lnTo>
                  <a:pt x="431800" y="47625"/>
                </a:lnTo>
                <a:lnTo>
                  <a:pt x="4000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7198" y="5900737"/>
            <a:ext cx="431800" cy="95250"/>
          </a:xfrm>
          <a:custGeom>
            <a:avLst/>
            <a:gdLst/>
            <a:ahLst/>
            <a:cxnLst/>
            <a:rect l="l" t="t" r="r" b="b"/>
            <a:pathLst>
              <a:path w="431800" h="95250">
                <a:moveTo>
                  <a:pt x="336550" y="0"/>
                </a:moveTo>
                <a:lnTo>
                  <a:pt x="336550" y="95250"/>
                </a:lnTo>
                <a:lnTo>
                  <a:pt x="400050" y="63500"/>
                </a:lnTo>
                <a:lnTo>
                  <a:pt x="352425" y="63500"/>
                </a:lnTo>
                <a:lnTo>
                  <a:pt x="352425" y="31750"/>
                </a:lnTo>
                <a:lnTo>
                  <a:pt x="400050" y="31750"/>
                </a:lnTo>
                <a:lnTo>
                  <a:pt x="336550" y="0"/>
                </a:lnTo>
                <a:close/>
              </a:path>
              <a:path w="431800" h="95250">
                <a:moveTo>
                  <a:pt x="336550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336550" y="63500"/>
                </a:lnTo>
                <a:lnTo>
                  <a:pt x="336550" y="31750"/>
                </a:lnTo>
                <a:close/>
              </a:path>
              <a:path w="431800" h="95250">
                <a:moveTo>
                  <a:pt x="400050" y="31750"/>
                </a:moveTo>
                <a:lnTo>
                  <a:pt x="352425" y="31750"/>
                </a:lnTo>
                <a:lnTo>
                  <a:pt x="352425" y="63500"/>
                </a:lnTo>
                <a:lnTo>
                  <a:pt x="400050" y="63500"/>
                </a:lnTo>
                <a:lnTo>
                  <a:pt x="431800" y="47625"/>
                </a:lnTo>
                <a:lnTo>
                  <a:pt x="4000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3066"/>
            <a:ext cx="28378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Plutónium előállítása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132209"/>
            <a:ext cx="12827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134939"/>
            <a:ext cx="8440420" cy="150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508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A hasadás során keletkezett gyors neutronok befogódhatnak az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U-238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magokba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és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plutónium-239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hasadóanyag keletkezik.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Ez a plutónium a természetben nem fordul elő.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 magreakció: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975" y="2852801"/>
            <a:ext cx="2808605" cy="863600"/>
          </a:xfrm>
          <a:custGeom>
            <a:avLst/>
            <a:gdLst/>
            <a:ahLst/>
            <a:cxnLst/>
            <a:rect l="l" t="t" r="r" b="b"/>
            <a:pathLst>
              <a:path w="2808605" h="863600">
                <a:moveTo>
                  <a:pt x="0" y="863600"/>
                </a:moveTo>
                <a:lnTo>
                  <a:pt x="2808351" y="863600"/>
                </a:lnTo>
                <a:lnTo>
                  <a:pt x="2808351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975" y="2852801"/>
            <a:ext cx="2808605" cy="863600"/>
          </a:xfrm>
          <a:custGeom>
            <a:avLst/>
            <a:gdLst/>
            <a:ahLst/>
            <a:cxnLst/>
            <a:rect l="l" t="t" r="r" b="b"/>
            <a:pathLst>
              <a:path w="2808605" h="863600">
                <a:moveTo>
                  <a:pt x="0" y="863600"/>
                </a:moveTo>
                <a:lnTo>
                  <a:pt x="2808351" y="863600"/>
                </a:lnTo>
                <a:lnTo>
                  <a:pt x="2808351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401" y="3046341"/>
            <a:ext cx="226822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3405" algn="l"/>
                <a:tab pos="1623060" algn="l"/>
              </a:tabLst>
            </a:pPr>
            <a:r>
              <a:rPr sz="1750" spc="75" dirty="0">
                <a:latin typeface="Times New Roman"/>
                <a:cs typeface="Times New Roman"/>
              </a:rPr>
              <a:t>1</a:t>
            </a:r>
            <a:r>
              <a:rPr sz="4500" i="1" spc="89" baseline="-25000" dirty="0">
                <a:latin typeface="Times New Roman"/>
                <a:cs typeface="Times New Roman"/>
              </a:rPr>
              <a:t>n</a:t>
            </a:r>
            <a:r>
              <a:rPr sz="4500" i="1" baseline="-25000" dirty="0">
                <a:latin typeface="Times New Roman"/>
                <a:cs typeface="Times New Roman"/>
              </a:rPr>
              <a:t>	</a:t>
            </a:r>
            <a:r>
              <a:rPr sz="1750" spc="125" dirty="0">
                <a:latin typeface="Times New Roman"/>
                <a:cs typeface="Times New Roman"/>
              </a:rPr>
              <a:t>23</a:t>
            </a:r>
            <a:r>
              <a:rPr sz="1750" spc="-295" dirty="0">
                <a:latin typeface="Times New Roman"/>
                <a:cs typeface="Times New Roman"/>
              </a:rPr>
              <a:t>8</a:t>
            </a:r>
            <a:r>
              <a:rPr sz="4500" i="1" spc="127" baseline="-25000" dirty="0">
                <a:latin typeface="Times New Roman"/>
                <a:cs typeface="Times New Roman"/>
              </a:rPr>
              <a:t>U</a:t>
            </a:r>
            <a:r>
              <a:rPr sz="4500" i="1" baseline="-25000" dirty="0">
                <a:latin typeface="Times New Roman"/>
                <a:cs typeface="Times New Roman"/>
              </a:rPr>
              <a:t>	</a:t>
            </a:r>
            <a:r>
              <a:rPr sz="1750" spc="125" dirty="0">
                <a:latin typeface="Times New Roman"/>
                <a:cs typeface="Times New Roman"/>
              </a:rPr>
              <a:t>23</a:t>
            </a:r>
            <a:r>
              <a:rPr sz="1750" spc="-175" dirty="0">
                <a:latin typeface="Times New Roman"/>
                <a:cs typeface="Times New Roman"/>
              </a:rPr>
              <a:t>9</a:t>
            </a:r>
            <a:r>
              <a:rPr sz="4500" i="1" spc="127" baseline="-25000" dirty="0">
                <a:latin typeface="Times New Roman"/>
                <a:cs typeface="Times New Roman"/>
              </a:rPr>
              <a:t>U</a:t>
            </a:r>
            <a:endParaRPr sz="4500" baseline="-2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268" y="3313371"/>
            <a:ext cx="200977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87705" algn="l"/>
                <a:tab pos="1741170" algn="l"/>
              </a:tabLst>
            </a:pPr>
            <a:r>
              <a:rPr sz="1750" spc="35" dirty="0">
                <a:latin typeface="Times New Roman"/>
                <a:cs typeface="Times New Roman"/>
              </a:rPr>
              <a:t>0	</a:t>
            </a:r>
            <a:r>
              <a:rPr sz="1750" spc="125" dirty="0">
                <a:latin typeface="Times New Roman"/>
                <a:cs typeface="Times New Roman"/>
              </a:rPr>
              <a:t>9</a:t>
            </a:r>
            <a:r>
              <a:rPr sz="1750" spc="35" dirty="0">
                <a:latin typeface="Times New Roman"/>
                <a:cs typeface="Times New Roman"/>
              </a:rPr>
              <a:t>2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125" dirty="0">
                <a:latin typeface="Times New Roman"/>
                <a:cs typeface="Times New Roman"/>
              </a:rPr>
              <a:t>92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9045" y="3083153"/>
            <a:ext cx="1313180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07415" algn="l"/>
              </a:tabLst>
            </a:pPr>
            <a:r>
              <a:rPr sz="3000" spc="65" dirty="0">
                <a:latin typeface="Symbol"/>
                <a:cs typeface="Symbol"/>
              </a:rPr>
              <a:t></a:t>
            </a:r>
            <a:r>
              <a:rPr sz="3000" spc="65" dirty="0">
                <a:latin typeface="Times New Roman"/>
                <a:cs typeface="Times New Roman"/>
              </a:rPr>
              <a:t>	</a:t>
            </a:r>
            <a:r>
              <a:rPr sz="3000" spc="114" dirty="0">
                <a:latin typeface="Symbol"/>
                <a:cs typeface="Symbol"/>
              </a:rPr>
              <a:t>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45051" y="2852801"/>
            <a:ext cx="3888104" cy="863600"/>
          </a:xfrm>
          <a:custGeom>
            <a:avLst/>
            <a:gdLst/>
            <a:ahLst/>
            <a:cxnLst/>
            <a:rect l="l" t="t" r="r" b="b"/>
            <a:pathLst>
              <a:path w="3888104" h="863600">
                <a:moveTo>
                  <a:pt x="0" y="863600"/>
                </a:moveTo>
                <a:lnTo>
                  <a:pt x="3887724" y="863600"/>
                </a:lnTo>
                <a:lnTo>
                  <a:pt x="3887724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5051" y="2852801"/>
            <a:ext cx="3888104" cy="863600"/>
          </a:xfrm>
          <a:custGeom>
            <a:avLst/>
            <a:gdLst/>
            <a:ahLst/>
            <a:cxnLst/>
            <a:rect l="l" t="t" r="r" b="b"/>
            <a:pathLst>
              <a:path w="3888104" h="863600">
                <a:moveTo>
                  <a:pt x="0" y="863600"/>
                </a:moveTo>
                <a:lnTo>
                  <a:pt x="3887724" y="863600"/>
                </a:lnTo>
                <a:lnTo>
                  <a:pt x="3887724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3462" y="3166737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849" y="0"/>
                </a:lnTo>
              </a:path>
            </a:pathLst>
          </a:custGeom>
          <a:ln w="15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70326" y="3064752"/>
            <a:ext cx="166560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51230" algn="l"/>
              </a:tabLst>
            </a:pPr>
            <a:r>
              <a:rPr sz="3000" i="1" spc="-10" dirty="0">
                <a:latin typeface="Times New Roman"/>
                <a:cs typeface="Times New Roman"/>
              </a:rPr>
              <a:t>N</a:t>
            </a:r>
            <a:r>
              <a:rPr sz="3000" i="1" spc="150" dirty="0">
                <a:latin typeface="Times New Roman"/>
                <a:cs typeface="Times New Roman"/>
              </a:rPr>
              <a:t>p</a:t>
            </a:r>
            <a:r>
              <a:rPr sz="3000" spc="65" dirty="0">
                <a:latin typeface="Symbol"/>
                <a:cs typeface="Symbol"/>
              </a:rPr>
              <a:t>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i="1" spc="50" dirty="0">
                <a:latin typeface="Times New Roman"/>
                <a:cs typeface="Times New Roman"/>
              </a:rPr>
              <a:t>e</a:t>
            </a:r>
            <a:r>
              <a:rPr sz="3000" i="1" spc="-315" dirty="0">
                <a:latin typeface="Times New Roman"/>
                <a:cs typeface="Times New Roman"/>
              </a:rPr>
              <a:t> </a:t>
            </a:r>
            <a:r>
              <a:rPr sz="3000" spc="225" dirty="0">
                <a:latin typeface="Symbol"/>
                <a:cs typeface="Symbol"/>
              </a:rPr>
              <a:t></a:t>
            </a:r>
            <a:r>
              <a:rPr sz="3150" i="1" spc="-20" dirty="0">
                <a:latin typeface="Symbol"/>
                <a:cs typeface="Symbol"/>
              </a:rPr>
              <a:t>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06168" y="3083165"/>
            <a:ext cx="74739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1" spc="85" dirty="0">
                <a:latin typeface="Times New Roman"/>
                <a:cs typeface="Times New Roman"/>
              </a:rPr>
              <a:t>U</a:t>
            </a:r>
            <a:r>
              <a:rPr sz="3000" i="1" spc="-430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Symbol"/>
                <a:cs typeface="Symbol"/>
              </a:rPr>
              <a:t>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72836" y="3309826"/>
            <a:ext cx="252729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100" dirty="0">
                <a:latin typeface="Symbol"/>
                <a:cs typeface="Symbol"/>
              </a:rPr>
              <a:t></a:t>
            </a:r>
            <a:r>
              <a:rPr sz="1750" spc="35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8276" y="3046353"/>
            <a:ext cx="14160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35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26372" y="3046353"/>
            <a:ext cx="408940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25" dirty="0">
                <a:latin typeface="Times New Roman"/>
                <a:cs typeface="Times New Roman"/>
              </a:rPr>
              <a:t>239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11785" y="3313384"/>
            <a:ext cx="28130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25" dirty="0">
                <a:latin typeface="Times New Roman"/>
                <a:cs typeface="Times New Roman"/>
              </a:rPr>
              <a:t>93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91453" y="3046353"/>
            <a:ext cx="408940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25" dirty="0">
                <a:latin typeface="Times New Roman"/>
                <a:cs typeface="Times New Roman"/>
              </a:rPr>
              <a:t>239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69927" y="3313384"/>
            <a:ext cx="26225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25" dirty="0">
                <a:latin typeface="Times New Roman"/>
                <a:cs typeface="Times New Roman"/>
              </a:rPr>
              <a:t>9</a:t>
            </a:r>
            <a:r>
              <a:rPr sz="1750" spc="-30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49526" y="3932301"/>
            <a:ext cx="3888104" cy="863600"/>
          </a:xfrm>
          <a:custGeom>
            <a:avLst/>
            <a:gdLst/>
            <a:ahLst/>
            <a:cxnLst/>
            <a:rect l="l" t="t" r="r" b="b"/>
            <a:pathLst>
              <a:path w="3888104" h="863600">
                <a:moveTo>
                  <a:pt x="0" y="863600"/>
                </a:moveTo>
                <a:lnTo>
                  <a:pt x="3887724" y="863600"/>
                </a:lnTo>
                <a:lnTo>
                  <a:pt x="3887724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49526" y="3932301"/>
            <a:ext cx="3888104" cy="863600"/>
          </a:xfrm>
          <a:custGeom>
            <a:avLst/>
            <a:gdLst/>
            <a:ahLst/>
            <a:cxnLst/>
            <a:rect l="l" t="t" r="r" b="b"/>
            <a:pathLst>
              <a:path w="3888104" h="863600">
                <a:moveTo>
                  <a:pt x="0" y="863600"/>
                </a:moveTo>
                <a:lnTo>
                  <a:pt x="3887724" y="863600"/>
                </a:lnTo>
                <a:lnTo>
                  <a:pt x="3887724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47230" y="4246237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142" y="0"/>
                </a:lnTo>
              </a:path>
            </a:pathLst>
          </a:custGeom>
          <a:ln w="15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81450" y="4144225"/>
            <a:ext cx="16484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33450" algn="l"/>
              </a:tabLst>
            </a:pPr>
            <a:r>
              <a:rPr sz="3000" i="1" spc="-95" dirty="0">
                <a:latin typeface="Times New Roman"/>
                <a:cs typeface="Times New Roman"/>
              </a:rPr>
              <a:t>P</a:t>
            </a:r>
            <a:r>
              <a:rPr sz="3000" i="1" spc="265" dirty="0">
                <a:latin typeface="Times New Roman"/>
                <a:cs typeface="Times New Roman"/>
              </a:rPr>
              <a:t>u</a:t>
            </a:r>
            <a:r>
              <a:rPr sz="3000" spc="65" dirty="0">
                <a:latin typeface="Symbol"/>
                <a:cs typeface="Symbol"/>
              </a:rPr>
              <a:t>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i="1" spc="50" dirty="0">
                <a:latin typeface="Times New Roman"/>
                <a:cs typeface="Times New Roman"/>
              </a:rPr>
              <a:t>e</a:t>
            </a:r>
            <a:r>
              <a:rPr sz="3000" i="1" spc="-310" dirty="0">
                <a:latin typeface="Times New Roman"/>
                <a:cs typeface="Times New Roman"/>
              </a:rPr>
              <a:t> </a:t>
            </a:r>
            <a:r>
              <a:rPr sz="3000" spc="220" dirty="0">
                <a:latin typeface="Symbol"/>
                <a:cs typeface="Symbol"/>
              </a:rPr>
              <a:t></a:t>
            </a:r>
            <a:r>
              <a:rPr sz="3150" i="1" spc="-20" dirty="0">
                <a:latin typeface="Symbol"/>
                <a:cs typeface="Symbol"/>
              </a:rPr>
              <a:t>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85590" y="4162665"/>
            <a:ext cx="87884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1" spc="-10" dirty="0">
                <a:latin typeface="Times New Roman"/>
                <a:cs typeface="Times New Roman"/>
              </a:rPr>
              <a:t>N</a:t>
            </a:r>
            <a:r>
              <a:rPr sz="3000" i="1" spc="100" dirty="0">
                <a:latin typeface="Times New Roman"/>
                <a:cs typeface="Times New Roman"/>
              </a:rPr>
              <a:t>p</a:t>
            </a:r>
            <a:r>
              <a:rPr sz="3000" spc="114" dirty="0">
                <a:latin typeface="Symbol"/>
                <a:cs typeface="Symbol"/>
              </a:rPr>
              <a:t>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66024" y="4389326"/>
            <a:ext cx="252729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100" dirty="0">
                <a:latin typeface="Symbol"/>
                <a:cs typeface="Symbol"/>
              </a:rPr>
              <a:t></a:t>
            </a:r>
            <a:r>
              <a:rPr sz="1750" spc="35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81520" y="4125853"/>
            <a:ext cx="142240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35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37237" y="4125853"/>
            <a:ext cx="408940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25" dirty="0">
                <a:latin typeface="Times New Roman"/>
                <a:cs typeface="Times New Roman"/>
              </a:rPr>
              <a:t>239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15801" y="4392884"/>
            <a:ext cx="28130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25" dirty="0">
                <a:latin typeface="Times New Roman"/>
                <a:cs typeface="Times New Roman"/>
              </a:rPr>
              <a:t>94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16726" y="4125853"/>
            <a:ext cx="408940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25" dirty="0">
                <a:latin typeface="Times New Roman"/>
                <a:cs typeface="Times New Roman"/>
              </a:rPr>
              <a:t>239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02203" y="4392884"/>
            <a:ext cx="28130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25" dirty="0">
                <a:latin typeface="Times New Roman"/>
                <a:cs typeface="Times New Roman"/>
              </a:rPr>
              <a:t>93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19475" y="3173476"/>
            <a:ext cx="720725" cy="76200"/>
          </a:xfrm>
          <a:custGeom>
            <a:avLst/>
            <a:gdLst/>
            <a:ahLst/>
            <a:cxnLst/>
            <a:rect l="l" t="t" r="r" b="b"/>
            <a:pathLst>
              <a:path w="720725" h="76200">
                <a:moveTo>
                  <a:pt x="644525" y="0"/>
                </a:moveTo>
                <a:lnTo>
                  <a:pt x="644525" y="76200"/>
                </a:lnTo>
                <a:lnTo>
                  <a:pt x="711327" y="42799"/>
                </a:lnTo>
                <a:lnTo>
                  <a:pt x="657225" y="42799"/>
                </a:lnTo>
                <a:lnTo>
                  <a:pt x="657225" y="33274"/>
                </a:lnTo>
                <a:lnTo>
                  <a:pt x="711073" y="33274"/>
                </a:lnTo>
                <a:lnTo>
                  <a:pt x="644525" y="0"/>
                </a:lnTo>
                <a:close/>
              </a:path>
              <a:path w="720725" h="76200">
                <a:moveTo>
                  <a:pt x="644525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644525" y="42799"/>
                </a:lnTo>
                <a:lnTo>
                  <a:pt x="644525" y="33274"/>
                </a:lnTo>
                <a:close/>
              </a:path>
              <a:path w="720725" h="76200">
                <a:moveTo>
                  <a:pt x="711073" y="33274"/>
                </a:moveTo>
                <a:lnTo>
                  <a:pt x="657225" y="33274"/>
                </a:lnTo>
                <a:lnTo>
                  <a:pt x="657225" y="42799"/>
                </a:lnTo>
                <a:lnTo>
                  <a:pt x="711327" y="42799"/>
                </a:lnTo>
                <a:lnTo>
                  <a:pt x="720725" y="38100"/>
                </a:lnTo>
                <a:lnTo>
                  <a:pt x="711073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64451" y="393065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0723" y="4324350"/>
            <a:ext cx="864235" cy="76200"/>
          </a:xfrm>
          <a:custGeom>
            <a:avLst/>
            <a:gdLst/>
            <a:ahLst/>
            <a:cxnLst/>
            <a:rect l="l" t="t" r="r" b="b"/>
            <a:pathLst>
              <a:path w="864234" h="76200">
                <a:moveTo>
                  <a:pt x="76199" y="0"/>
                </a:moveTo>
                <a:lnTo>
                  <a:pt x="0" y="38100"/>
                </a:lnTo>
                <a:lnTo>
                  <a:pt x="76199" y="76200"/>
                </a:lnTo>
                <a:lnTo>
                  <a:pt x="76199" y="42799"/>
                </a:lnTo>
                <a:lnTo>
                  <a:pt x="63499" y="42799"/>
                </a:lnTo>
                <a:lnTo>
                  <a:pt x="63499" y="33274"/>
                </a:lnTo>
                <a:lnTo>
                  <a:pt x="76199" y="33274"/>
                </a:lnTo>
                <a:lnTo>
                  <a:pt x="76199" y="0"/>
                </a:lnTo>
                <a:close/>
              </a:path>
              <a:path w="864234" h="76200">
                <a:moveTo>
                  <a:pt x="76199" y="33274"/>
                </a:moveTo>
                <a:lnTo>
                  <a:pt x="63499" y="33274"/>
                </a:lnTo>
                <a:lnTo>
                  <a:pt x="63499" y="42799"/>
                </a:lnTo>
                <a:lnTo>
                  <a:pt x="76199" y="42799"/>
                </a:lnTo>
                <a:lnTo>
                  <a:pt x="76199" y="33274"/>
                </a:lnTo>
                <a:close/>
              </a:path>
              <a:path w="864234" h="76200">
                <a:moveTo>
                  <a:pt x="863726" y="33274"/>
                </a:moveTo>
                <a:lnTo>
                  <a:pt x="76199" y="33274"/>
                </a:lnTo>
                <a:lnTo>
                  <a:pt x="76199" y="42799"/>
                </a:lnTo>
                <a:lnTo>
                  <a:pt x="863726" y="42799"/>
                </a:lnTo>
                <a:lnTo>
                  <a:pt x="863726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8267" y="5238367"/>
            <a:ext cx="8239125" cy="106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Ez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magreakció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fontos,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mert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hasadásra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nem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képes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U-238 </a:t>
            </a:r>
            <a:r>
              <a:rPr sz="2300" dirty="0" err="1" smtClean="0">
                <a:latin typeface="Arial"/>
                <a:cs typeface="Arial"/>
              </a:rPr>
              <a:t>mago</a:t>
            </a:r>
            <a:r>
              <a:rPr lang="hu-HU" sz="2300" dirty="0" err="1" smtClean="0">
                <a:latin typeface="Arial"/>
                <a:cs typeface="Arial"/>
              </a:rPr>
              <a:t>ka</a:t>
            </a:r>
            <a:r>
              <a:rPr sz="2300" dirty="0" smtClean="0">
                <a:latin typeface="Arial"/>
                <a:cs typeface="Arial"/>
              </a:rPr>
              <a:t>t </a:t>
            </a:r>
            <a:r>
              <a:rPr sz="2300" dirty="0">
                <a:latin typeface="Arial"/>
                <a:cs typeface="Arial"/>
              </a:rPr>
              <a:t>hasadóképes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Pu-239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magokká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alakítja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át,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mely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más reaktorban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 err="1">
                <a:latin typeface="Arial"/>
                <a:cs typeface="Arial"/>
              </a:rPr>
              <a:t>elhasítható</a:t>
            </a:r>
            <a:r>
              <a:rPr sz="2300" dirty="0" smtClean="0">
                <a:latin typeface="Arial"/>
                <a:cs typeface="Arial"/>
              </a:rPr>
              <a:t>.</a:t>
            </a:r>
            <a:r>
              <a:rPr lang="hu-HU" sz="2300" dirty="0" smtClean="0">
                <a:latin typeface="Arial"/>
                <a:cs typeface="Arial"/>
              </a:rPr>
              <a:t> Szaporító reaktorok.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Atomreaktorok problémái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060835"/>
            <a:ext cx="8595360" cy="4888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86360" indent="-27432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A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fűtőelem és a hasadási termékek erősen radioaktívak</a:t>
            </a:r>
            <a:r>
              <a:rPr sz="2300" dirty="0">
                <a:latin typeface="Arial"/>
                <a:cs typeface="Arial"/>
              </a:rPr>
              <a:t>, hosszú felezési idővel. Ezen radioaktív hulladékok hosszú idejű tárolása jelentős hátrány.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A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nagyaktívitású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hulladékot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mély geológiai tárolóba</a:t>
            </a:r>
            <a:endParaRPr sz="2300" dirty="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konténerekben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temetik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szivárgások elkerülésére. Ez drága.</a:t>
            </a:r>
          </a:p>
          <a:p>
            <a:pPr marL="283845" indent="-271145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284480" algn="l"/>
              </a:tabLst>
            </a:pPr>
            <a:r>
              <a:rPr sz="2300" dirty="0">
                <a:latin typeface="Arial"/>
                <a:cs typeface="Arial"/>
              </a:rPr>
              <a:t>Másik probléma a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zónaolvadás </a:t>
            </a:r>
            <a:r>
              <a:rPr sz="2300" dirty="0">
                <a:latin typeface="Arial"/>
                <a:cs typeface="Arial"/>
              </a:rPr>
              <a:t>veszélye, nem megfelelő</a:t>
            </a:r>
          </a:p>
          <a:p>
            <a:pPr marL="283845">
              <a:lnSpc>
                <a:spcPct val="100000"/>
              </a:lnSpc>
            </a:pP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hőelvonás </a:t>
            </a:r>
            <a:r>
              <a:rPr sz="2300" dirty="0">
                <a:latin typeface="Arial"/>
                <a:cs typeface="Arial"/>
              </a:rPr>
              <a:t>esetén.</a:t>
            </a:r>
          </a:p>
          <a:p>
            <a:pPr marL="287020" marR="1160780" indent="-274320">
              <a:lnSpc>
                <a:spcPct val="100000"/>
              </a:lnSpc>
              <a:spcBef>
                <a:spcPts val="1245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Hiányos hőelvonás növeli a hőmérsékletet és nyomást, zónaolvadáshoz, </a:t>
            </a:r>
            <a:r>
              <a:rPr sz="2300" dirty="0" err="1">
                <a:latin typeface="Arial"/>
                <a:cs typeface="Arial"/>
              </a:rPr>
              <a:t>robbanáshoz</a:t>
            </a:r>
            <a:r>
              <a:rPr sz="2300" dirty="0">
                <a:latin typeface="Arial"/>
                <a:cs typeface="Arial"/>
              </a:rPr>
              <a:t> </a:t>
            </a:r>
            <a:r>
              <a:rPr lang="hu-HU" sz="2300" dirty="0" smtClean="0">
                <a:latin typeface="Arial"/>
                <a:cs typeface="Arial"/>
              </a:rPr>
              <a:t>(H</a:t>
            </a:r>
            <a:r>
              <a:rPr lang="hu-HU" sz="2300" baseline="-25000" dirty="0" smtClean="0">
                <a:latin typeface="Arial"/>
                <a:cs typeface="Arial"/>
              </a:rPr>
              <a:t>2</a:t>
            </a:r>
            <a:r>
              <a:rPr lang="hu-HU" sz="2300" dirty="0" smtClean="0">
                <a:latin typeface="Arial"/>
                <a:cs typeface="Arial"/>
              </a:rPr>
              <a:t>, CO) </a:t>
            </a:r>
            <a:r>
              <a:rPr sz="2300" dirty="0" err="1" smtClean="0">
                <a:latin typeface="Arial"/>
                <a:cs typeface="Arial"/>
              </a:rPr>
              <a:t>vezethet</a:t>
            </a:r>
            <a:r>
              <a:rPr sz="2300" dirty="0">
                <a:latin typeface="Arial"/>
                <a:cs typeface="Arial"/>
              </a:rPr>
              <a:t>.</a:t>
            </a:r>
            <a:r>
              <a:rPr sz="2300" spc="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.</a:t>
            </a:r>
          </a:p>
          <a:p>
            <a:pPr marL="287020" marR="5080" indent="-27432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287020" algn="l"/>
                <a:tab pos="1383030" algn="l"/>
                <a:tab pos="3536950" algn="l"/>
                <a:tab pos="5185410" algn="l"/>
                <a:tab pos="6639559" algn="l"/>
                <a:tab pos="8418830" algn="l"/>
              </a:tabLst>
            </a:pPr>
            <a:r>
              <a:rPr sz="2300" dirty="0">
                <a:latin typeface="Arial"/>
                <a:cs typeface="Arial"/>
              </a:rPr>
              <a:t>Ennek	következtében	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radioaktív	anyagok	</a:t>
            </a:r>
            <a:r>
              <a:rPr sz="2300" dirty="0">
                <a:latin typeface="Arial"/>
                <a:cs typeface="Arial"/>
              </a:rPr>
              <a:t>kerülhetnek	a környezetbe,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teljes zónaolvadás is felléphe</a:t>
            </a:r>
            <a:r>
              <a:rPr sz="2300" b="1" spc="-5" dirty="0">
                <a:solidFill>
                  <a:srgbClr val="008D86"/>
                </a:solidFill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37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Atomreaktorok problémái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639" y="1060835"/>
            <a:ext cx="7976870" cy="505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17170" indent="-27432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Pozitív jellemző, hogy nem bocsát ki széndioxidot és nem fogyaszt oxigént.</a:t>
            </a:r>
          </a:p>
          <a:p>
            <a:pPr marL="287020" marR="557530" indent="-274320">
              <a:lnSpc>
                <a:spcPct val="100000"/>
              </a:lnSpc>
              <a:spcBef>
                <a:spcPts val="1245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A hasadási termékek többsége radioaktív és főleg béta bomlással bomlik.</a:t>
            </a:r>
          </a:p>
          <a:p>
            <a:pPr marL="287020" indent="-27432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A bomlások további hőt termelnek.</a:t>
            </a:r>
          </a:p>
          <a:p>
            <a:pPr marL="287020" marR="5080" indent="-27432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A reaktor leállása </a:t>
            </a:r>
            <a:r>
              <a:rPr sz="2300" dirty="0" err="1">
                <a:latin typeface="Arial"/>
                <a:cs typeface="Arial"/>
              </a:rPr>
              <a:t>után</a:t>
            </a:r>
            <a:r>
              <a:rPr sz="2300" dirty="0">
                <a:latin typeface="Arial"/>
                <a:cs typeface="Arial"/>
              </a:rPr>
              <a:t> </a:t>
            </a:r>
            <a:r>
              <a:rPr lang="hu-HU" sz="2300" dirty="0" smtClean="0">
                <a:latin typeface="Arial"/>
                <a:cs typeface="Arial"/>
              </a:rPr>
              <a:t>e</a:t>
            </a:r>
            <a:r>
              <a:rPr sz="2300" dirty="0" err="1" smtClean="0">
                <a:latin typeface="Arial"/>
                <a:cs typeface="Arial"/>
              </a:rPr>
              <a:t>zek</a:t>
            </a:r>
            <a:r>
              <a:rPr sz="2300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 béta sugárzók bomlásukkor jelentős hőt (remanens-maradék hő) termelne</a:t>
            </a:r>
            <a:r>
              <a:rPr sz="2300" spc="10" dirty="0">
                <a:latin typeface="Arial"/>
                <a:cs typeface="Arial"/>
              </a:rPr>
              <a:t>k</a:t>
            </a:r>
            <a:r>
              <a:rPr sz="23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287020" marR="362585" indent="-274320">
              <a:lnSpc>
                <a:spcPct val="100000"/>
              </a:lnSpc>
              <a:spcBef>
                <a:spcPts val="1350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Tehát a leállított reaktor egy ideig további hűtést igényel, különben önolvasztás léphet fel.</a:t>
            </a:r>
          </a:p>
          <a:p>
            <a:pPr marL="287020" marR="574040" indent="-274320">
              <a:lnSpc>
                <a:spcPct val="100000"/>
              </a:lnSpc>
              <a:spcBef>
                <a:spcPts val="1245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Veszélyforrás lehet a kiégett fűtőelemek hasadó anyag tartalmának illetéktelen </a:t>
            </a:r>
            <a:r>
              <a:rPr sz="2300" dirty="0" err="1">
                <a:latin typeface="Arial"/>
                <a:cs typeface="Arial"/>
              </a:rPr>
              <a:t>kezekbe</a:t>
            </a:r>
            <a:r>
              <a:rPr sz="2300" dirty="0">
                <a:latin typeface="Arial"/>
                <a:cs typeface="Arial"/>
              </a:rPr>
              <a:t> </a:t>
            </a:r>
            <a:r>
              <a:rPr sz="2300" dirty="0" err="1" smtClean="0">
                <a:latin typeface="Arial"/>
                <a:cs typeface="Arial"/>
              </a:rPr>
              <a:t>kerülés</a:t>
            </a:r>
            <a:r>
              <a:rPr sz="2300" spc="5" dirty="0" err="1" smtClean="0">
                <a:latin typeface="Arial"/>
                <a:cs typeface="Arial"/>
              </a:rPr>
              <a:t>e</a:t>
            </a:r>
            <a:r>
              <a:rPr lang="hu-HU" sz="2300" spc="5" dirty="0" smtClean="0">
                <a:latin typeface="Arial"/>
                <a:cs typeface="Arial"/>
              </a:rPr>
              <a:t> is</a:t>
            </a:r>
            <a:r>
              <a:rPr sz="2300" dirty="0" smtClean="0"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Urán bányászat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064672"/>
            <a:ext cx="8750935" cy="4157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Mint minden bányászat, az uránbányászat is veszélyes.</a:t>
            </a:r>
          </a:p>
          <a:p>
            <a:pPr marL="287020" marR="494665" indent="-27432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Az urán bomlása során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radon </a:t>
            </a:r>
            <a:r>
              <a:rPr sz="2400" b="1" spc="-5" dirty="0">
                <a:solidFill>
                  <a:srgbClr val="008D86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ázt </a:t>
            </a:r>
            <a:r>
              <a:rPr sz="2400" dirty="0">
                <a:latin typeface="Arial"/>
                <a:cs typeface="Arial"/>
              </a:rPr>
              <a:t>bocsát ki, </a:t>
            </a:r>
            <a:r>
              <a:rPr sz="2400" dirty="0" err="1">
                <a:latin typeface="Arial"/>
                <a:cs typeface="Arial"/>
              </a:rPr>
              <a:t>ez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veszélyes</a:t>
            </a:r>
            <a:r>
              <a:rPr lang="hu-HU" sz="2400" dirty="0" smtClean="0">
                <a:latin typeface="Arial"/>
                <a:cs typeface="Arial"/>
              </a:rPr>
              <a:t>,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erősen k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arcinogén</a:t>
            </a:r>
            <a:r>
              <a:rPr sz="2400" b="1" spc="-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anyag, mert alfa-sugárzó.</a:t>
            </a:r>
          </a:p>
          <a:p>
            <a:pPr marL="283845" indent="-271145">
              <a:lnSpc>
                <a:spcPct val="100000"/>
              </a:lnSpc>
              <a:spcBef>
                <a:spcPts val="1595"/>
              </a:spcBef>
              <a:buFont typeface="Arial"/>
              <a:buChar char="•"/>
              <a:tabLst>
                <a:tab pos="284480" algn="l"/>
              </a:tabLst>
            </a:pPr>
            <a:r>
              <a:rPr sz="2400" dirty="0">
                <a:latin typeface="Arial"/>
                <a:cs typeface="Arial"/>
              </a:rPr>
              <a:t>Az uránbányászat fő veszélye így a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radioaktív por </a:t>
            </a:r>
            <a:r>
              <a:rPr sz="2400" dirty="0">
                <a:latin typeface="Arial"/>
                <a:cs typeface="Arial"/>
              </a:rPr>
              <a:t>belégzése.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287020" marR="250190" indent="-274320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287020" algn="l"/>
                <a:tab pos="2745740" algn="l"/>
              </a:tabLst>
            </a:pPr>
            <a:r>
              <a:rPr sz="2400" dirty="0">
                <a:latin typeface="Arial"/>
                <a:cs typeface="Arial"/>
              </a:rPr>
              <a:t>A bányajáratokat	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jól kell szellőztetni</a:t>
            </a:r>
            <a:r>
              <a:rPr sz="2400" b="1" spc="-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el kell szigetelni</a:t>
            </a:r>
            <a:r>
              <a:rPr sz="2400" b="1" spc="-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külső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atmo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zférától.</a:t>
            </a:r>
          </a:p>
          <a:p>
            <a:pPr marL="287020" marR="311150" indent="-27432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bányásza</a:t>
            </a:r>
            <a:r>
              <a:rPr sz="2400" dirty="0">
                <a:latin typeface="Arial"/>
                <a:cs typeface="Arial"/>
              </a:rPr>
              <a:t>t </a:t>
            </a:r>
            <a:r>
              <a:rPr sz="2400" spc="-5" dirty="0">
                <a:latin typeface="Arial"/>
                <a:cs typeface="Arial"/>
              </a:rPr>
              <a:t>hulladékaina</a:t>
            </a:r>
            <a:r>
              <a:rPr sz="2400" dirty="0">
                <a:latin typeface="Arial"/>
                <a:cs typeface="Arial"/>
              </a:rPr>
              <a:t>k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kezelése veszélyes</a:t>
            </a:r>
            <a:r>
              <a:rPr sz="2400" b="1" spc="1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mert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ezek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hulladékok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radioktívak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3066"/>
            <a:ext cx="17538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Atomenergia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217213"/>
            <a:ext cx="14071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8D86"/>
                </a:solidFill>
                <a:latin typeface="Arial"/>
                <a:cs typeface="Arial"/>
              </a:rPr>
              <a:t>Előnyök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718556"/>
            <a:ext cx="141605" cy="130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0813" rIns="0" bIns="0" rtlCol="0">
            <a:spAutoFit/>
          </a:bodyPr>
          <a:lstStyle/>
          <a:p>
            <a:pPr marL="48133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Nagy energiasűrűség</a:t>
            </a:r>
            <a:endParaRPr sz="2000">
              <a:latin typeface="Arial"/>
              <a:cs typeface="Arial"/>
            </a:endParaRPr>
          </a:p>
          <a:p>
            <a:pPr marL="481330">
              <a:lnSpc>
                <a:spcPct val="100000"/>
              </a:lnSpc>
              <a:spcBef>
                <a:spcPts val="1345"/>
              </a:spcBef>
            </a:pPr>
            <a:r>
              <a:rPr sz="2000" dirty="0">
                <a:latin typeface="Arial"/>
                <a:cs typeface="Arial"/>
              </a:rPr>
              <a:t>Jelentős üzemanyag készletek</a:t>
            </a:r>
            <a:endParaRPr sz="2000">
              <a:latin typeface="Arial"/>
              <a:cs typeface="Arial"/>
            </a:endParaRPr>
          </a:p>
          <a:p>
            <a:pPr marL="481330" marR="5080">
              <a:lnSpc>
                <a:spcPct val="100000"/>
              </a:lnSpc>
              <a:spcBef>
                <a:spcPts val="1345"/>
              </a:spcBef>
            </a:pPr>
            <a:r>
              <a:rPr sz="2000" dirty="0">
                <a:latin typeface="Arial"/>
                <a:cs typeface="Arial"/>
              </a:rPr>
              <a:t>Atomerőművek nem fogyasztanak oxigént, nem bocsátanak ki széndioxidot.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246" y="3487135"/>
            <a:ext cx="17621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8D86"/>
                </a:solidFill>
                <a:latin typeface="Arial"/>
                <a:cs typeface="Arial"/>
              </a:rPr>
              <a:t>Hátrányok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287" y="4098784"/>
            <a:ext cx="151765" cy="831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187" y="4110402"/>
            <a:ext cx="7456805" cy="144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Hosszú élettartamú radioaktív hulladék keletkezik.</a:t>
            </a:r>
            <a:endParaRPr sz="2000">
              <a:latin typeface="Arial"/>
              <a:cs typeface="Arial"/>
            </a:endParaRPr>
          </a:p>
          <a:p>
            <a:pPr marL="32384" marR="5080">
              <a:lnSpc>
                <a:spcPct val="100000"/>
              </a:lnSpc>
              <a:spcBef>
                <a:spcPts val="715"/>
              </a:spcBef>
            </a:pPr>
            <a:r>
              <a:rPr sz="2000" dirty="0">
                <a:latin typeface="Arial"/>
                <a:cs typeface="Arial"/>
              </a:rPr>
              <a:t>Üzemzavar, baleset során komoly egészségügyi következmények léphetnek fel.</a:t>
            </a:r>
            <a:endParaRPr sz="200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1230"/>
              </a:spcBef>
            </a:pPr>
            <a:r>
              <a:rPr sz="2000" dirty="0">
                <a:latin typeface="Arial"/>
                <a:cs typeface="Arial"/>
              </a:rPr>
              <a:t>Az uránbányászat veszélyes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5260307"/>
            <a:ext cx="14160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5956197"/>
            <a:ext cx="14160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167" y="5957794"/>
            <a:ext cx="622300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Atomfegyverhez alkalmazható anyagok keletkezhetnek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13954" cy="654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Sankey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diagram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1207293"/>
            <a:ext cx="3335020" cy="915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2300"/>
              </a:lnSpc>
              <a:buFont typeface="Arial"/>
              <a:buChar char="•"/>
              <a:tabLst>
                <a:tab pos="187960" algn="l"/>
              </a:tabLst>
            </a:pPr>
            <a:r>
              <a:rPr sz="2400" dirty="0">
                <a:latin typeface="Arial"/>
                <a:cs typeface="Arial"/>
              </a:rPr>
              <a:t>Minden egyes nyíl vastagsága arányos az energia tartalommal.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2817025"/>
            <a:ext cx="3830954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ct val="80000"/>
              </a:lnSpc>
              <a:buFont typeface="Arial"/>
              <a:buChar char="•"/>
              <a:tabLst>
                <a:tab pos="187960" algn="l"/>
              </a:tabLst>
            </a:pPr>
            <a:r>
              <a:rPr sz="2400" dirty="0">
                <a:latin typeface="Arial"/>
                <a:cs typeface="Arial"/>
              </a:rPr>
              <a:t>Ismerve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végzett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hasznos munkát és a bevitt összes energiát a hőerőgép hatásfoka számítható: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32426" y="1125600"/>
            <a:ext cx="1496949" cy="768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2737" y="3813175"/>
            <a:ext cx="1643957" cy="768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1175" y="1573149"/>
            <a:ext cx="114300" cy="1024255"/>
          </a:xfrm>
          <a:custGeom>
            <a:avLst/>
            <a:gdLst/>
            <a:ahLst/>
            <a:cxnLst/>
            <a:rect l="l" t="t" r="r" b="b"/>
            <a:pathLst>
              <a:path w="114300" h="1024255">
                <a:moveTo>
                  <a:pt x="38100" y="909701"/>
                </a:moveTo>
                <a:lnTo>
                  <a:pt x="0" y="909701"/>
                </a:lnTo>
                <a:lnTo>
                  <a:pt x="57150" y="1024001"/>
                </a:lnTo>
                <a:lnTo>
                  <a:pt x="104775" y="928751"/>
                </a:lnTo>
                <a:lnTo>
                  <a:pt x="38100" y="928751"/>
                </a:lnTo>
                <a:lnTo>
                  <a:pt x="38100" y="909701"/>
                </a:lnTo>
                <a:close/>
              </a:path>
              <a:path w="114300" h="1024255">
                <a:moveTo>
                  <a:pt x="76200" y="0"/>
                </a:moveTo>
                <a:lnTo>
                  <a:pt x="38100" y="0"/>
                </a:lnTo>
                <a:lnTo>
                  <a:pt x="38100" y="928751"/>
                </a:lnTo>
                <a:lnTo>
                  <a:pt x="76200" y="928751"/>
                </a:lnTo>
                <a:lnTo>
                  <a:pt x="76200" y="0"/>
                </a:lnTo>
                <a:close/>
              </a:path>
              <a:path w="114300" h="1024255">
                <a:moveTo>
                  <a:pt x="114300" y="909701"/>
                </a:moveTo>
                <a:lnTo>
                  <a:pt x="76200" y="909701"/>
                </a:lnTo>
                <a:lnTo>
                  <a:pt x="76200" y="928751"/>
                </a:lnTo>
                <a:lnTo>
                  <a:pt x="104775" y="928751"/>
                </a:lnTo>
                <a:lnTo>
                  <a:pt x="114300" y="909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1175" y="3044825"/>
            <a:ext cx="114300" cy="1024255"/>
          </a:xfrm>
          <a:custGeom>
            <a:avLst/>
            <a:gdLst/>
            <a:ahLst/>
            <a:cxnLst/>
            <a:rect l="l" t="t" r="r" b="b"/>
            <a:pathLst>
              <a:path w="114300" h="1024254">
                <a:moveTo>
                  <a:pt x="38100" y="909574"/>
                </a:moveTo>
                <a:lnTo>
                  <a:pt x="0" y="909574"/>
                </a:lnTo>
                <a:lnTo>
                  <a:pt x="57150" y="1023874"/>
                </a:lnTo>
                <a:lnTo>
                  <a:pt x="104775" y="928624"/>
                </a:lnTo>
                <a:lnTo>
                  <a:pt x="38100" y="928624"/>
                </a:lnTo>
                <a:lnTo>
                  <a:pt x="38100" y="909574"/>
                </a:lnTo>
                <a:close/>
              </a:path>
              <a:path w="114300" h="1024254">
                <a:moveTo>
                  <a:pt x="76200" y="0"/>
                </a:moveTo>
                <a:lnTo>
                  <a:pt x="38100" y="0"/>
                </a:lnTo>
                <a:lnTo>
                  <a:pt x="38100" y="928624"/>
                </a:lnTo>
                <a:lnTo>
                  <a:pt x="76200" y="928624"/>
                </a:lnTo>
                <a:lnTo>
                  <a:pt x="76200" y="0"/>
                </a:lnTo>
                <a:close/>
              </a:path>
              <a:path w="114300" h="1024254">
                <a:moveTo>
                  <a:pt x="114300" y="909574"/>
                </a:moveTo>
                <a:lnTo>
                  <a:pt x="76200" y="909574"/>
                </a:lnTo>
                <a:lnTo>
                  <a:pt x="76200" y="928624"/>
                </a:lnTo>
                <a:lnTo>
                  <a:pt x="104775" y="928624"/>
                </a:lnTo>
                <a:lnTo>
                  <a:pt x="114300" y="909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0023" y="2732151"/>
            <a:ext cx="649605" cy="114300"/>
          </a:xfrm>
          <a:custGeom>
            <a:avLst/>
            <a:gdLst/>
            <a:ahLst/>
            <a:cxnLst/>
            <a:rect l="l" t="t" r="r" b="b"/>
            <a:pathLst>
              <a:path w="649604" h="114300">
                <a:moveTo>
                  <a:pt x="535051" y="38095"/>
                </a:moveTo>
                <a:lnTo>
                  <a:pt x="535051" y="114300"/>
                </a:lnTo>
                <a:lnTo>
                  <a:pt x="611251" y="76200"/>
                </a:lnTo>
                <a:lnTo>
                  <a:pt x="554101" y="76200"/>
                </a:lnTo>
                <a:lnTo>
                  <a:pt x="554101" y="38100"/>
                </a:lnTo>
                <a:lnTo>
                  <a:pt x="535051" y="38095"/>
                </a:lnTo>
                <a:close/>
              </a:path>
              <a:path w="649604" h="114300">
                <a:moveTo>
                  <a:pt x="554101" y="76195"/>
                </a:moveTo>
                <a:lnTo>
                  <a:pt x="535051" y="76195"/>
                </a:lnTo>
                <a:lnTo>
                  <a:pt x="554101" y="76200"/>
                </a:lnTo>
                <a:close/>
              </a:path>
              <a:path w="649604" h="114300">
                <a:moveTo>
                  <a:pt x="535051" y="0"/>
                </a:moveTo>
                <a:lnTo>
                  <a:pt x="535051" y="38095"/>
                </a:lnTo>
                <a:lnTo>
                  <a:pt x="554101" y="38100"/>
                </a:lnTo>
                <a:lnTo>
                  <a:pt x="554101" y="76200"/>
                </a:lnTo>
                <a:lnTo>
                  <a:pt x="611259" y="76195"/>
                </a:lnTo>
                <a:lnTo>
                  <a:pt x="649351" y="57150"/>
                </a:lnTo>
                <a:lnTo>
                  <a:pt x="535051" y="0"/>
                </a:lnTo>
                <a:close/>
              </a:path>
              <a:path w="649604" h="114300">
                <a:moveTo>
                  <a:pt x="0" y="37973"/>
                </a:moveTo>
                <a:lnTo>
                  <a:pt x="0" y="76073"/>
                </a:lnTo>
                <a:lnTo>
                  <a:pt x="535051" y="76195"/>
                </a:lnTo>
                <a:lnTo>
                  <a:pt x="535051" y="38095"/>
                </a:lnTo>
                <a:lnTo>
                  <a:pt x="0" y="37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7800" y="2339975"/>
            <a:ext cx="781050" cy="833755"/>
          </a:xfrm>
          <a:custGeom>
            <a:avLst/>
            <a:gdLst/>
            <a:ahLst/>
            <a:cxnLst/>
            <a:rect l="l" t="t" r="r" b="b"/>
            <a:pathLst>
              <a:path w="781050" h="833755">
                <a:moveTo>
                  <a:pt x="0" y="416687"/>
                </a:moveTo>
                <a:lnTo>
                  <a:pt x="5112" y="349099"/>
                </a:lnTo>
                <a:lnTo>
                  <a:pt x="19912" y="284983"/>
                </a:lnTo>
                <a:lnTo>
                  <a:pt x="43596" y="225197"/>
                </a:lnTo>
                <a:lnTo>
                  <a:pt x="75358" y="170599"/>
                </a:lnTo>
                <a:lnTo>
                  <a:pt x="114395" y="122047"/>
                </a:lnTo>
                <a:lnTo>
                  <a:pt x="159901" y="80398"/>
                </a:lnTo>
                <a:lnTo>
                  <a:pt x="211071" y="46510"/>
                </a:lnTo>
                <a:lnTo>
                  <a:pt x="267102" y="21243"/>
                </a:lnTo>
                <a:lnTo>
                  <a:pt x="327188" y="5453"/>
                </a:lnTo>
                <a:lnTo>
                  <a:pt x="390525" y="0"/>
                </a:lnTo>
                <a:lnTo>
                  <a:pt x="422549" y="1381"/>
                </a:lnTo>
                <a:lnTo>
                  <a:pt x="484361" y="12110"/>
                </a:lnTo>
                <a:lnTo>
                  <a:pt x="542520" y="32746"/>
                </a:lnTo>
                <a:lnTo>
                  <a:pt x="596221" y="62430"/>
                </a:lnTo>
                <a:lnTo>
                  <a:pt x="644660" y="100305"/>
                </a:lnTo>
                <a:lnTo>
                  <a:pt x="687031" y="145513"/>
                </a:lnTo>
                <a:lnTo>
                  <a:pt x="722532" y="197196"/>
                </a:lnTo>
                <a:lnTo>
                  <a:pt x="750355" y="254496"/>
                </a:lnTo>
                <a:lnTo>
                  <a:pt x="769698" y="316554"/>
                </a:lnTo>
                <a:lnTo>
                  <a:pt x="779755" y="382512"/>
                </a:lnTo>
                <a:lnTo>
                  <a:pt x="781050" y="416687"/>
                </a:lnTo>
                <a:lnTo>
                  <a:pt x="779755" y="450861"/>
                </a:lnTo>
                <a:lnTo>
                  <a:pt x="769698" y="516819"/>
                </a:lnTo>
                <a:lnTo>
                  <a:pt x="750355" y="578877"/>
                </a:lnTo>
                <a:lnTo>
                  <a:pt x="722532" y="636177"/>
                </a:lnTo>
                <a:lnTo>
                  <a:pt x="687031" y="687860"/>
                </a:lnTo>
                <a:lnTo>
                  <a:pt x="644660" y="733068"/>
                </a:lnTo>
                <a:lnTo>
                  <a:pt x="596221" y="770943"/>
                </a:lnTo>
                <a:lnTo>
                  <a:pt x="542520" y="800627"/>
                </a:lnTo>
                <a:lnTo>
                  <a:pt x="484361" y="821263"/>
                </a:lnTo>
                <a:lnTo>
                  <a:pt x="422549" y="831992"/>
                </a:lnTo>
                <a:lnTo>
                  <a:pt x="390525" y="833374"/>
                </a:lnTo>
                <a:lnTo>
                  <a:pt x="358500" y="831992"/>
                </a:lnTo>
                <a:lnTo>
                  <a:pt x="296688" y="821263"/>
                </a:lnTo>
                <a:lnTo>
                  <a:pt x="238529" y="800627"/>
                </a:lnTo>
                <a:lnTo>
                  <a:pt x="184828" y="770943"/>
                </a:lnTo>
                <a:lnTo>
                  <a:pt x="136389" y="733068"/>
                </a:lnTo>
                <a:lnTo>
                  <a:pt x="94018" y="687860"/>
                </a:lnTo>
                <a:lnTo>
                  <a:pt x="58517" y="636177"/>
                </a:lnTo>
                <a:lnTo>
                  <a:pt x="30694" y="578877"/>
                </a:lnTo>
                <a:lnTo>
                  <a:pt x="11351" y="516819"/>
                </a:lnTo>
                <a:lnTo>
                  <a:pt x="1294" y="450861"/>
                </a:lnTo>
                <a:lnTo>
                  <a:pt x="0" y="4166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6429" y="3474559"/>
            <a:ext cx="4654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600J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6429" y="1896330"/>
            <a:ext cx="4654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800J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78955" y="2472656"/>
            <a:ext cx="4654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200J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05751" y="1636776"/>
            <a:ext cx="847725" cy="1216025"/>
          </a:xfrm>
          <a:custGeom>
            <a:avLst/>
            <a:gdLst/>
            <a:ahLst/>
            <a:cxnLst/>
            <a:rect l="l" t="t" r="r" b="b"/>
            <a:pathLst>
              <a:path w="847725" h="1216025">
                <a:moveTo>
                  <a:pt x="847725" y="911987"/>
                </a:moveTo>
                <a:lnTo>
                  <a:pt x="0" y="911987"/>
                </a:lnTo>
                <a:lnTo>
                  <a:pt x="423798" y="1216025"/>
                </a:lnTo>
                <a:lnTo>
                  <a:pt x="847725" y="911987"/>
                </a:lnTo>
                <a:close/>
              </a:path>
              <a:path w="847725" h="1216025">
                <a:moveTo>
                  <a:pt x="635762" y="0"/>
                </a:moveTo>
                <a:lnTo>
                  <a:pt x="211836" y="0"/>
                </a:lnTo>
                <a:lnTo>
                  <a:pt x="211836" y="911987"/>
                </a:lnTo>
                <a:lnTo>
                  <a:pt x="635762" y="911987"/>
                </a:lnTo>
                <a:lnTo>
                  <a:pt x="635762" y="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05751" y="1636776"/>
            <a:ext cx="847725" cy="1216025"/>
          </a:xfrm>
          <a:custGeom>
            <a:avLst/>
            <a:gdLst/>
            <a:ahLst/>
            <a:cxnLst/>
            <a:rect l="l" t="t" r="r" b="b"/>
            <a:pathLst>
              <a:path w="847725" h="1216025">
                <a:moveTo>
                  <a:pt x="0" y="911987"/>
                </a:moveTo>
                <a:lnTo>
                  <a:pt x="211836" y="911987"/>
                </a:lnTo>
                <a:lnTo>
                  <a:pt x="211836" y="0"/>
                </a:lnTo>
                <a:lnTo>
                  <a:pt x="635762" y="0"/>
                </a:lnTo>
                <a:lnTo>
                  <a:pt x="635762" y="911987"/>
                </a:lnTo>
                <a:lnTo>
                  <a:pt x="847725" y="911987"/>
                </a:lnTo>
                <a:lnTo>
                  <a:pt x="423798" y="1216025"/>
                </a:lnTo>
                <a:lnTo>
                  <a:pt x="0" y="9119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37450" y="2981325"/>
            <a:ext cx="586105" cy="1216025"/>
          </a:xfrm>
          <a:custGeom>
            <a:avLst/>
            <a:gdLst/>
            <a:ahLst/>
            <a:cxnLst/>
            <a:rect l="l" t="t" r="r" b="b"/>
            <a:pathLst>
              <a:path w="586104" h="1216025">
                <a:moveTo>
                  <a:pt x="585851" y="911987"/>
                </a:moveTo>
                <a:lnTo>
                  <a:pt x="0" y="911987"/>
                </a:lnTo>
                <a:lnTo>
                  <a:pt x="292862" y="1216025"/>
                </a:lnTo>
                <a:lnTo>
                  <a:pt x="585851" y="911987"/>
                </a:lnTo>
                <a:close/>
              </a:path>
              <a:path w="586104" h="1216025">
                <a:moveTo>
                  <a:pt x="439293" y="0"/>
                </a:moveTo>
                <a:lnTo>
                  <a:pt x="146431" y="0"/>
                </a:lnTo>
                <a:lnTo>
                  <a:pt x="146431" y="911987"/>
                </a:lnTo>
                <a:lnTo>
                  <a:pt x="439293" y="911987"/>
                </a:lnTo>
                <a:lnTo>
                  <a:pt x="439293" y="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37450" y="2981325"/>
            <a:ext cx="586105" cy="1216025"/>
          </a:xfrm>
          <a:custGeom>
            <a:avLst/>
            <a:gdLst/>
            <a:ahLst/>
            <a:cxnLst/>
            <a:rect l="l" t="t" r="r" b="b"/>
            <a:pathLst>
              <a:path w="586104" h="1216025">
                <a:moveTo>
                  <a:pt x="0" y="911987"/>
                </a:moveTo>
                <a:lnTo>
                  <a:pt x="146431" y="911987"/>
                </a:lnTo>
                <a:lnTo>
                  <a:pt x="146431" y="0"/>
                </a:lnTo>
                <a:lnTo>
                  <a:pt x="439293" y="0"/>
                </a:lnTo>
                <a:lnTo>
                  <a:pt x="439293" y="911987"/>
                </a:lnTo>
                <a:lnTo>
                  <a:pt x="585851" y="911987"/>
                </a:lnTo>
                <a:lnTo>
                  <a:pt x="292862" y="1216025"/>
                </a:lnTo>
                <a:lnTo>
                  <a:pt x="0" y="9119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24825" y="2916301"/>
            <a:ext cx="911225" cy="320675"/>
          </a:xfrm>
          <a:custGeom>
            <a:avLst/>
            <a:gdLst/>
            <a:ahLst/>
            <a:cxnLst/>
            <a:rect l="l" t="t" r="r" b="b"/>
            <a:pathLst>
              <a:path w="911225" h="320675">
                <a:moveTo>
                  <a:pt x="683387" y="0"/>
                </a:moveTo>
                <a:lnTo>
                  <a:pt x="683387" y="80137"/>
                </a:lnTo>
                <a:lnTo>
                  <a:pt x="0" y="80137"/>
                </a:lnTo>
                <a:lnTo>
                  <a:pt x="0" y="240411"/>
                </a:lnTo>
                <a:lnTo>
                  <a:pt x="683387" y="240411"/>
                </a:lnTo>
                <a:lnTo>
                  <a:pt x="683387" y="320675"/>
                </a:lnTo>
                <a:lnTo>
                  <a:pt x="911225" y="160274"/>
                </a:lnTo>
                <a:lnTo>
                  <a:pt x="683387" y="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24825" y="2916301"/>
            <a:ext cx="911225" cy="320675"/>
          </a:xfrm>
          <a:custGeom>
            <a:avLst/>
            <a:gdLst/>
            <a:ahLst/>
            <a:cxnLst/>
            <a:rect l="l" t="t" r="r" b="b"/>
            <a:pathLst>
              <a:path w="911225" h="320675">
                <a:moveTo>
                  <a:pt x="0" y="80137"/>
                </a:moveTo>
                <a:lnTo>
                  <a:pt x="683387" y="80137"/>
                </a:lnTo>
                <a:lnTo>
                  <a:pt x="683387" y="0"/>
                </a:lnTo>
                <a:lnTo>
                  <a:pt x="911225" y="160274"/>
                </a:lnTo>
                <a:lnTo>
                  <a:pt x="683387" y="320675"/>
                </a:lnTo>
                <a:lnTo>
                  <a:pt x="683387" y="240411"/>
                </a:lnTo>
                <a:lnTo>
                  <a:pt x="0" y="240411"/>
                </a:lnTo>
                <a:lnTo>
                  <a:pt x="0" y="801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32488" y="5229225"/>
            <a:ext cx="7197090" cy="1079500"/>
          </a:xfrm>
          <a:custGeom>
            <a:avLst/>
            <a:gdLst/>
            <a:ahLst/>
            <a:cxnLst/>
            <a:rect l="l" t="t" r="r" b="b"/>
            <a:pathLst>
              <a:path w="7197090" h="1079500">
                <a:moveTo>
                  <a:pt x="0" y="1079500"/>
                </a:moveTo>
                <a:lnTo>
                  <a:pt x="7197058" y="1079500"/>
                </a:lnTo>
                <a:lnTo>
                  <a:pt x="7197058" y="0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35153" y="5229225"/>
            <a:ext cx="7226300" cy="1079500"/>
          </a:xfrm>
          <a:custGeom>
            <a:avLst/>
            <a:gdLst/>
            <a:ahLst/>
            <a:cxnLst/>
            <a:rect l="l" t="t" r="r" b="b"/>
            <a:pathLst>
              <a:path w="7226300" h="1079500">
                <a:moveTo>
                  <a:pt x="0" y="1079500"/>
                </a:moveTo>
                <a:lnTo>
                  <a:pt x="7225879" y="1079500"/>
                </a:lnTo>
                <a:lnTo>
                  <a:pt x="7225879" y="0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ln w="9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47211" y="5617507"/>
            <a:ext cx="482536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70"/>
              </a:lnSpc>
            </a:pPr>
            <a:r>
              <a:rPr sz="2150" spc="45" dirty="0">
                <a:latin typeface="Times New Roman"/>
                <a:cs typeface="Times New Roman"/>
              </a:rPr>
              <a:t>hasznos</a:t>
            </a:r>
            <a:r>
              <a:rPr sz="2150" spc="25" dirty="0">
                <a:latin typeface="Times New Roman"/>
                <a:cs typeface="Times New Roman"/>
              </a:rPr>
              <a:t> </a:t>
            </a:r>
            <a:r>
              <a:rPr sz="2150" spc="45" dirty="0">
                <a:latin typeface="Times New Roman"/>
                <a:cs typeface="Times New Roman"/>
              </a:rPr>
              <a:t>mechanikai</a:t>
            </a:r>
            <a:r>
              <a:rPr sz="2150" spc="25" dirty="0">
                <a:latin typeface="Times New Roman"/>
                <a:cs typeface="Times New Roman"/>
              </a:rPr>
              <a:t> </a:t>
            </a:r>
            <a:r>
              <a:rPr sz="2150" spc="45" dirty="0">
                <a:latin typeface="Times New Roman"/>
                <a:cs typeface="Times New Roman"/>
              </a:rPr>
              <a:t>munka/bevitt</a:t>
            </a:r>
            <a:r>
              <a:rPr sz="2150" spc="25" dirty="0">
                <a:latin typeface="Times New Roman"/>
                <a:cs typeface="Times New Roman"/>
              </a:rPr>
              <a:t> </a:t>
            </a:r>
            <a:r>
              <a:rPr sz="2150" spc="45" dirty="0">
                <a:latin typeface="Times New Roman"/>
                <a:cs typeface="Times New Roman"/>
              </a:rPr>
              <a:t>energia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93234" y="5578664"/>
            <a:ext cx="1134745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70"/>
              </a:lnSpc>
            </a:pPr>
            <a:r>
              <a:rPr sz="2150" spc="45" dirty="0">
                <a:latin typeface="Times New Roman"/>
                <a:cs typeface="Times New Roman"/>
              </a:rPr>
              <a:t>hatásfok</a:t>
            </a:r>
            <a:r>
              <a:rPr sz="2150" spc="5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0777" y="1298996"/>
            <a:ext cx="14484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magas hőmérséklet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50510" y="4286456"/>
            <a:ext cx="16179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alacsony hőmérséklet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Magfúzió</a:t>
            </a:r>
          </a:p>
        </p:txBody>
      </p:sp>
      <p:sp>
        <p:nvSpPr>
          <p:cNvPr id="3" name="object 3"/>
          <p:cNvSpPr/>
          <p:nvPr/>
        </p:nvSpPr>
        <p:spPr>
          <a:xfrm>
            <a:off x="1835150" y="1557400"/>
            <a:ext cx="5041900" cy="863600"/>
          </a:xfrm>
          <a:custGeom>
            <a:avLst/>
            <a:gdLst/>
            <a:ahLst/>
            <a:cxnLst/>
            <a:rect l="l" t="t" r="r" b="b"/>
            <a:pathLst>
              <a:path w="5041900" h="863600">
                <a:moveTo>
                  <a:pt x="0" y="863600"/>
                </a:moveTo>
                <a:lnTo>
                  <a:pt x="5041900" y="863600"/>
                </a:lnTo>
                <a:lnTo>
                  <a:pt x="50419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5150" y="1557400"/>
            <a:ext cx="5041900" cy="863600"/>
          </a:xfrm>
          <a:custGeom>
            <a:avLst/>
            <a:gdLst/>
            <a:ahLst/>
            <a:cxnLst/>
            <a:rect l="l" t="t" r="r" b="b"/>
            <a:pathLst>
              <a:path w="5041900" h="863600">
                <a:moveTo>
                  <a:pt x="0" y="863600"/>
                </a:moveTo>
                <a:lnTo>
                  <a:pt x="5041900" y="863600"/>
                </a:lnTo>
                <a:lnTo>
                  <a:pt x="50419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6639" y="1060835"/>
            <a:ext cx="8514080" cy="5078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Tipikus magfúziós energiatermelő reakci</a:t>
            </a:r>
            <a:r>
              <a:rPr sz="2300" spc="5" dirty="0">
                <a:latin typeface="Arial"/>
                <a:cs typeface="Arial"/>
              </a:rPr>
              <a:t>ó</a:t>
            </a:r>
            <a:r>
              <a:rPr sz="23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48"/>
              </a:spcBef>
              <a:buFont typeface="Arial"/>
              <a:buChar char="•"/>
            </a:pPr>
            <a:endParaRPr sz="2450" dirty="0">
              <a:latin typeface="Times New Roman"/>
              <a:cs typeface="Times New Roman"/>
            </a:endParaRPr>
          </a:p>
          <a:p>
            <a:pPr marL="1969770">
              <a:lnSpc>
                <a:spcPts val="2805"/>
              </a:lnSpc>
            </a:pPr>
            <a:r>
              <a:rPr sz="2625" spc="52" baseline="42857" dirty="0">
                <a:latin typeface="Times New Roman"/>
                <a:cs typeface="Times New Roman"/>
              </a:rPr>
              <a:t>2</a:t>
            </a:r>
            <a:r>
              <a:rPr sz="2625" spc="-397" baseline="42857" dirty="0">
                <a:latin typeface="Times New Roman"/>
                <a:cs typeface="Times New Roman"/>
              </a:rPr>
              <a:t> </a:t>
            </a:r>
            <a:r>
              <a:rPr sz="3000" i="1" spc="85" dirty="0">
                <a:latin typeface="Times New Roman"/>
                <a:cs typeface="Times New Roman"/>
              </a:rPr>
              <a:t>H</a:t>
            </a:r>
            <a:r>
              <a:rPr sz="3000" i="1" spc="-390" dirty="0">
                <a:latin typeface="Times New Roman"/>
                <a:cs typeface="Times New Roman"/>
              </a:rPr>
              <a:t> </a:t>
            </a:r>
            <a:r>
              <a:rPr sz="3000" spc="175" dirty="0">
                <a:latin typeface="Symbol"/>
                <a:cs typeface="Symbol"/>
              </a:rPr>
              <a:t></a:t>
            </a:r>
            <a:r>
              <a:rPr sz="2625" spc="-112" baseline="42857" dirty="0">
                <a:latin typeface="Times New Roman"/>
                <a:cs typeface="Times New Roman"/>
              </a:rPr>
              <a:t>3</a:t>
            </a:r>
            <a:r>
              <a:rPr sz="3000" i="1" spc="85" dirty="0">
                <a:latin typeface="Times New Roman"/>
                <a:cs typeface="Times New Roman"/>
              </a:rPr>
              <a:t>H</a:t>
            </a:r>
            <a:r>
              <a:rPr sz="3000" i="1" spc="-434" dirty="0">
                <a:latin typeface="Times New Roman"/>
                <a:cs typeface="Times New Roman"/>
              </a:rPr>
              <a:t> </a:t>
            </a:r>
            <a:r>
              <a:rPr sz="3000" spc="350" dirty="0">
                <a:latin typeface="Symbol"/>
                <a:cs typeface="Symbol"/>
              </a:rPr>
              <a:t></a:t>
            </a:r>
            <a:r>
              <a:rPr sz="2625" spc="104" baseline="42857" dirty="0">
                <a:latin typeface="Times New Roman"/>
                <a:cs typeface="Times New Roman"/>
              </a:rPr>
              <a:t>4</a:t>
            </a:r>
            <a:r>
              <a:rPr sz="3000" i="1" spc="70" dirty="0">
                <a:latin typeface="Times New Roman"/>
                <a:cs typeface="Times New Roman"/>
              </a:rPr>
              <a:t>H</a:t>
            </a:r>
            <a:r>
              <a:rPr sz="3000" i="1" spc="-30" dirty="0">
                <a:latin typeface="Times New Roman"/>
                <a:cs typeface="Times New Roman"/>
              </a:rPr>
              <a:t>e</a:t>
            </a:r>
            <a:r>
              <a:rPr sz="3000" spc="65" dirty="0">
                <a:latin typeface="Symbol"/>
                <a:cs typeface="Symbol"/>
              </a:rPr>
              <a:t></a:t>
            </a:r>
            <a:r>
              <a:rPr sz="3000" spc="-345" dirty="0">
                <a:latin typeface="Times New Roman"/>
                <a:cs typeface="Times New Roman"/>
              </a:rPr>
              <a:t> </a:t>
            </a:r>
            <a:r>
              <a:rPr sz="2625" spc="-104" baseline="42857" dirty="0">
                <a:latin typeface="Times New Roman"/>
                <a:cs typeface="Times New Roman"/>
              </a:rPr>
              <a:t>1</a:t>
            </a:r>
            <a:r>
              <a:rPr sz="3000" i="1" spc="60" dirty="0">
                <a:latin typeface="Times New Roman"/>
                <a:cs typeface="Times New Roman"/>
              </a:rPr>
              <a:t>n</a:t>
            </a:r>
            <a:r>
              <a:rPr sz="3000" i="1" spc="-305" dirty="0">
                <a:latin typeface="Times New Roman"/>
                <a:cs typeface="Times New Roman"/>
              </a:rPr>
              <a:t> </a:t>
            </a:r>
            <a:r>
              <a:rPr sz="3000" spc="204" dirty="0">
                <a:latin typeface="Symbol"/>
                <a:cs typeface="Symbol"/>
              </a:rPr>
              <a:t></a:t>
            </a:r>
            <a:r>
              <a:rPr sz="3000" spc="-10" dirty="0">
                <a:latin typeface="Times New Roman"/>
                <a:cs typeface="Times New Roman"/>
              </a:rPr>
              <a:t>17</a:t>
            </a:r>
            <a:r>
              <a:rPr sz="3000" spc="-5" dirty="0">
                <a:latin typeface="Times New Roman"/>
                <a:cs typeface="Times New Roman"/>
              </a:rPr>
              <a:t>.</a:t>
            </a:r>
            <a:r>
              <a:rPr sz="3000" spc="85" dirty="0">
                <a:latin typeface="Times New Roman"/>
                <a:cs typeface="Times New Roman"/>
              </a:rPr>
              <a:t>6</a:t>
            </a:r>
            <a:r>
              <a:rPr sz="3000" i="1" spc="-15" dirty="0">
                <a:latin typeface="Times New Roman"/>
                <a:cs typeface="Times New Roman"/>
              </a:rPr>
              <a:t>M</a:t>
            </a:r>
            <a:r>
              <a:rPr sz="3000" i="1" spc="-95" dirty="0">
                <a:latin typeface="Times New Roman"/>
                <a:cs typeface="Times New Roman"/>
              </a:rPr>
              <a:t>e</a:t>
            </a:r>
            <a:r>
              <a:rPr sz="3000" i="1" spc="70" dirty="0">
                <a:latin typeface="Times New Roman"/>
                <a:cs typeface="Times New Roman"/>
              </a:rPr>
              <a:t>V</a:t>
            </a:r>
            <a:endParaRPr sz="3000" dirty="0">
              <a:latin typeface="Times New Roman"/>
              <a:cs typeface="Times New Roman"/>
            </a:endParaRPr>
          </a:p>
          <a:p>
            <a:pPr marL="1953260">
              <a:lnSpc>
                <a:spcPts val="1305"/>
              </a:lnSpc>
              <a:tabLst>
                <a:tab pos="2654935" algn="l"/>
                <a:tab pos="3500120" algn="l"/>
                <a:tab pos="4340860" algn="l"/>
              </a:tabLst>
            </a:pPr>
            <a:r>
              <a:rPr sz="1750" spc="35" dirty="0">
                <a:latin typeface="Times New Roman"/>
                <a:cs typeface="Times New Roman"/>
              </a:rPr>
              <a:t>1	1	2	0</a:t>
            </a:r>
            <a:endParaRPr sz="1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Deutérium (D) elektrolízissel vízből nyerhető, 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trícium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(T)</a:t>
            </a:r>
          </a:p>
          <a:p>
            <a:pPr marL="28702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lítiumból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neutro</a:t>
            </a:r>
            <a:r>
              <a:rPr sz="2300" spc="15" dirty="0">
                <a:latin typeface="Arial"/>
                <a:cs typeface="Arial"/>
              </a:rPr>
              <a:t>n</a:t>
            </a:r>
            <a:r>
              <a:rPr sz="2300" dirty="0">
                <a:latin typeface="Arial"/>
                <a:cs typeface="Arial"/>
              </a:rPr>
              <a:t>okkal állítható elő.</a:t>
            </a:r>
          </a:p>
          <a:p>
            <a:pPr marL="287020" marR="298450" indent="-27432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Probléma, hogy 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</a:t>
            </a:r>
            <a:r>
              <a:rPr sz="2300" spc="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és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magok pozitív töltésűek és taszítják egymást.</a:t>
            </a:r>
          </a:p>
          <a:p>
            <a:pPr marL="287020" marR="168275" indent="-27432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Ahhoz, hogy egymást </a:t>
            </a:r>
            <a:r>
              <a:rPr sz="2300" dirty="0" err="1">
                <a:latin typeface="Arial"/>
                <a:cs typeface="Arial"/>
              </a:rPr>
              <a:t>kellő</a:t>
            </a:r>
            <a:r>
              <a:rPr sz="2300" dirty="0">
                <a:latin typeface="Arial"/>
                <a:cs typeface="Arial"/>
              </a:rPr>
              <a:t> </a:t>
            </a:r>
            <a:r>
              <a:rPr sz="2300" dirty="0" err="1" smtClean="0">
                <a:latin typeface="Arial"/>
                <a:cs typeface="Arial"/>
              </a:rPr>
              <a:t>közelségben</a:t>
            </a:r>
            <a:r>
              <a:rPr lang="hu-HU" sz="2300" dirty="0" smtClean="0">
                <a:latin typeface="Arial"/>
                <a:cs typeface="Arial"/>
              </a:rPr>
              <a:t> </a:t>
            </a:r>
            <a:r>
              <a:rPr sz="2300" dirty="0" err="1" smtClean="0">
                <a:latin typeface="Arial"/>
                <a:cs typeface="Arial"/>
              </a:rPr>
              <a:t>megközelítsék</a:t>
            </a:r>
            <a:r>
              <a:rPr sz="2300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magas hőmérséklet– kb.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1</a:t>
            </a:r>
            <a:r>
              <a:rPr sz="2300" spc="45" dirty="0">
                <a:latin typeface="Arial"/>
                <a:cs typeface="Arial"/>
              </a:rPr>
              <a:t>0</a:t>
            </a:r>
            <a:r>
              <a:rPr sz="2250" spc="22" baseline="25925" dirty="0">
                <a:latin typeface="Arial"/>
                <a:cs typeface="Arial"/>
              </a:rPr>
              <a:t>8</a:t>
            </a:r>
            <a:r>
              <a:rPr sz="2250" spc="7" baseline="259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</a:t>
            </a:r>
            <a:r>
              <a:rPr sz="2300" spc="-5" dirty="0">
                <a:latin typeface="Arial"/>
                <a:cs typeface="Arial"/>
              </a:rPr>
              <a:t> szüksége</a:t>
            </a:r>
            <a:r>
              <a:rPr sz="2300" dirty="0">
                <a:latin typeface="Arial"/>
                <a:cs typeface="Arial"/>
              </a:rPr>
              <a:t>s</a:t>
            </a:r>
            <a:r>
              <a:rPr sz="2300" spc="-5" dirty="0">
                <a:latin typeface="Arial"/>
                <a:cs typeface="Arial"/>
              </a:rPr>
              <a:t> (melegfúzió)</a:t>
            </a:r>
            <a:r>
              <a:rPr sz="2300" dirty="0">
                <a:latin typeface="Arial"/>
                <a:cs typeface="Arial"/>
              </a:rPr>
              <a:t>.</a:t>
            </a:r>
          </a:p>
          <a:p>
            <a:pPr marL="287020" indent="-274320">
              <a:lnSpc>
                <a:spcPct val="100000"/>
              </a:lnSpc>
              <a:spcBef>
                <a:spcPts val="1245"/>
              </a:spcBef>
              <a:buFont typeface="Arial"/>
              <a:buChar char="•"/>
              <a:tabLst>
                <a:tab pos="287020" algn="l"/>
              </a:tabLst>
            </a:pPr>
            <a:r>
              <a:rPr lang="hu-HU" sz="2300" dirty="0">
                <a:latin typeface="Arial"/>
                <a:cs typeface="Arial"/>
              </a:rPr>
              <a:t>I</a:t>
            </a:r>
            <a:r>
              <a:rPr sz="2300" dirty="0" err="1" smtClean="0">
                <a:latin typeface="Arial"/>
                <a:cs typeface="Arial"/>
              </a:rPr>
              <a:t>lyen</a:t>
            </a:r>
            <a:r>
              <a:rPr sz="2300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magas hőmérsékleten a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40" dirty="0">
                <a:latin typeface="Arial"/>
                <a:cs typeface="Arial"/>
              </a:rPr>
              <a:t>h</a:t>
            </a:r>
            <a:r>
              <a:rPr sz="2300" dirty="0">
                <a:latin typeface="Arial"/>
                <a:cs typeface="Arial"/>
              </a:rPr>
              <a:t>idrogén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ato</a:t>
            </a:r>
            <a:r>
              <a:rPr sz="2300" spc="45" dirty="0">
                <a:latin typeface="Arial"/>
                <a:cs typeface="Arial"/>
              </a:rPr>
              <a:t>m</a:t>
            </a:r>
            <a:r>
              <a:rPr sz="2300" dirty="0">
                <a:latin typeface="Arial"/>
                <a:cs typeface="Arial"/>
              </a:rPr>
              <a:t>ok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ion</a:t>
            </a:r>
            <a:r>
              <a:rPr sz="2300" spc="25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álódnak és</a:t>
            </a:r>
          </a:p>
          <a:p>
            <a:pPr marL="287020">
              <a:lnSpc>
                <a:spcPct val="100000"/>
              </a:lnSpc>
            </a:pP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plazma </a:t>
            </a:r>
            <a:r>
              <a:rPr sz="2300" dirty="0">
                <a:latin typeface="Arial"/>
                <a:cs typeface="Arial"/>
              </a:rPr>
              <a:t>keletkezik(pozitív magok és elektronok elegye).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Magfúzió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025783"/>
            <a:ext cx="5156835" cy="272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871855" indent="-274320">
              <a:lnSpc>
                <a:spcPts val="2490"/>
              </a:lnSpc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A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forró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plazmát</a:t>
            </a:r>
            <a:r>
              <a:rPr sz="2300" b="1" spc="-2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úgy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kell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együtt tartani,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hogy semmivel sem érintkezhet, mert akkor: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92456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csökken a hőmérséklet</a:t>
            </a:r>
            <a:endParaRPr sz="1800">
              <a:latin typeface="Arial"/>
              <a:cs typeface="Arial"/>
            </a:endParaRPr>
          </a:p>
          <a:p>
            <a:pPr marL="988060">
              <a:lnSpc>
                <a:spcPct val="100000"/>
              </a:lnSpc>
              <a:spcBef>
                <a:spcPts val="270"/>
              </a:spcBef>
            </a:pPr>
            <a:r>
              <a:rPr sz="1800" dirty="0">
                <a:latin typeface="Arial"/>
                <a:cs typeface="Arial"/>
              </a:rPr>
              <a:t>a plazma más anyagokkal szennyeződik.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310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Ez a két hatás leállítja fúziót.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639" y="4222246"/>
            <a:ext cx="12827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958" y="4223051"/>
            <a:ext cx="5101641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7005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A plazmát ezért mágneses tér segítségéval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D86"/>
                </a:solidFill>
                <a:latin typeface="Arial"/>
                <a:cs typeface="Arial"/>
              </a:rPr>
              <a:t>tokamak </a:t>
            </a:r>
            <a:r>
              <a:rPr sz="2000" dirty="0">
                <a:latin typeface="Arial"/>
                <a:cs typeface="Arial"/>
              </a:rPr>
              <a:t>berendezésben (toroid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mágneses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tér) tartják.</a:t>
            </a:r>
          </a:p>
          <a:p>
            <a:pPr marL="12700" marR="5080">
              <a:lnSpc>
                <a:spcPts val="2160"/>
              </a:lnSpc>
              <a:spcBef>
                <a:spcPts val="705"/>
              </a:spcBef>
            </a:pPr>
            <a:r>
              <a:rPr sz="2000" dirty="0">
                <a:latin typeface="Arial"/>
                <a:cs typeface="Arial"/>
              </a:rPr>
              <a:t>Így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plazma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érintkezik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konténer falával.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639" y="5327400"/>
            <a:ext cx="12827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1500" y="1052575"/>
            <a:ext cx="3086100" cy="270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200" y="3749611"/>
            <a:ext cx="3136900" cy="2422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5" y="20030"/>
            <a:ext cx="9133984" cy="6837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Magfúzió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639" y="1205361"/>
            <a:ext cx="8432800" cy="447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Font typeface="Arial"/>
              <a:buChar char="•"/>
              <a:tabLst>
                <a:tab pos="347980" algn="l"/>
                <a:tab pos="3335654" algn="l"/>
              </a:tabLst>
            </a:pP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Energiát kell közölni	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fúziós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folyamatba, hogy a kívánt</a:t>
            </a:r>
            <a:endParaRPr sz="23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magas hőmérsékletet elérjük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368300" algn="l"/>
              </a:tabLst>
            </a:pP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Eleddig</a:t>
            </a:r>
            <a:r>
              <a:rPr sz="2300" b="1" spc="-1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nem</a:t>
            </a:r>
            <a:r>
              <a:rPr sz="2300" b="1" spc="-1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sikerült</a:t>
            </a:r>
            <a:r>
              <a:rPr sz="2300" b="1" spc="-4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több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energiát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kinyerni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reaktorból,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mint amennyit indításhoz bevittek </a:t>
            </a:r>
            <a:r>
              <a:rPr sz="2300" dirty="0">
                <a:solidFill>
                  <a:srgbClr val="008D86"/>
                </a:solidFill>
                <a:latin typeface="Arial"/>
                <a:cs typeface="Arial"/>
              </a:rPr>
              <a:t>adott idő alatt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287020" marR="144780" indent="-27432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287020" algn="l"/>
              </a:tabLst>
            </a:pPr>
            <a:r>
              <a:rPr sz="2300" dirty="0">
                <a:latin typeface="Arial"/>
                <a:cs typeface="Arial"/>
              </a:rPr>
              <a:t>Emiatt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fúzió</a:t>
            </a:r>
            <a:r>
              <a:rPr sz="2300" b="1" spc="-3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mint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kereskedekmi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energiaforrás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jelenleg nem áll rendelkezésre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287020" marR="1378585" indent="-27432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287020" algn="l"/>
              </a:tabLst>
            </a:pP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Technikai prob</a:t>
            </a:r>
            <a:r>
              <a:rPr sz="2400" b="1" spc="-5" dirty="0">
                <a:solidFill>
                  <a:srgbClr val="008D86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émát </a:t>
            </a:r>
            <a:r>
              <a:rPr sz="2400" dirty="0">
                <a:latin typeface="Arial"/>
                <a:cs typeface="Arial"/>
              </a:rPr>
              <a:t>okoz a keletkező hőenergia elszállítása is a reaktorból.</a:t>
            </a:r>
            <a:endParaRPr sz="2400">
              <a:latin typeface="Arial"/>
              <a:cs typeface="Arial"/>
            </a:endParaRPr>
          </a:p>
          <a:p>
            <a:pPr marL="287020" marR="140970" indent="-27432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287020" algn="l"/>
                <a:tab pos="2709545" algn="l"/>
                <a:tab pos="7470140" algn="l"/>
              </a:tabLst>
            </a:pPr>
            <a:r>
              <a:rPr sz="2400" dirty="0">
                <a:latin typeface="Arial"/>
                <a:cs typeface="Arial"/>
              </a:rPr>
              <a:t>A maghasadáshoz viszonyítva,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magfúzió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előnyös	óriási üzemanyag készlete, </a:t>
            </a:r>
            <a:r>
              <a:rPr sz="2400" dirty="0">
                <a:latin typeface="Arial"/>
                <a:cs typeface="Arial"/>
              </a:rPr>
              <a:t>~</a:t>
            </a:r>
            <a:r>
              <a:rPr sz="2400" b="1" dirty="0">
                <a:solidFill>
                  <a:srgbClr val="007F7F"/>
                </a:solidFill>
                <a:latin typeface="Arial"/>
                <a:cs typeface="Arial"/>
              </a:rPr>
              <a:t>6x akkora energiatartalma </a:t>
            </a:r>
            <a:r>
              <a:rPr sz="2400" dirty="0">
                <a:latin typeface="Arial"/>
                <a:cs typeface="Arial"/>
              </a:rPr>
              <a:t>és sokkal kevesebb	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radioaktív hulladéka miatt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2225" y="1052575"/>
            <a:ext cx="2303399" cy="230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Napenergia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1303100"/>
            <a:ext cx="8349615" cy="522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5" dirty="0">
                <a:latin typeface="Arial"/>
                <a:cs typeface="Arial"/>
              </a:rPr>
              <a:t>•</a:t>
            </a:r>
            <a:r>
              <a:rPr sz="2300" dirty="0">
                <a:latin typeface="Arial"/>
                <a:cs typeface="Arial"/>
              </a:rPr>
              <a:t>A Nap teljesítménye ~</a:t>
            </a:r>
            <a:r>
              <a:rPr sz="2300" b="1" dirty="0">
                <a:solidFill>
                  <a:srgbClr val="007F7F"/>
                </a:solidFill>
                <a:latin typeface="Arial"/>
                <a:cs typeface="Arial"/>
              </a:rPr>
              <a:t>3.9x10</a:t>
            </a:r>
            <a:r>
              <a:rPr sz="2250" b="1" spc="7" baseline="25925" dirty="0">
                <a:solidFill>
                  <a:srgbClr val="007F7F"/>
                </a:solidFill>
                <a:latin typeface="Arial"/>
                <a:cs typeface="Arial"/>
              </a:rPr>
              <a:t>26</a:t>
            </a:r>
            <a:r>
              <a:rPr sz="2250" b="1" baseline="2592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2250" b="1" spc="-292" baseline="2592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7F7F"/>
                </a:solidFill>
                <a:latin typeface="Arial"/>
                <a:cs typeface="Arial"/>
              </a:rPr>
              <a:t>W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3489325">
              <a:lnSpc>
                <a:spcPct val="90000"/>
              </a:lnSpc>
            </a:pPr>
            <a:r>
              <a:rPr sz="2300" spc="-5" dirty="0">
                <a:latin typeface="Arial"/>
                <a:cs typeface="Arial"/>
              </a:rPr>
              <a:t>•</a:t>
            </a:r>
            <a:r>
              <a:rPr sz="2300" dirty="0">
                <a:latin typeface="Arial"/>
                <a:cs typeface="Arial"/>
              </a:rPr>
              <a:t>Ez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azt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jelenzi,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hogy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átlagosan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Föld kb.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1400W per négyzetméter </a:t>
            </a:r>
            <a:r>
              <a:rPr sz="2300" dirty="0">
                <a:latin typeface="Arial"/>
                <a:cs typeface="Arial"/>
              </a:rPr>
              <a:t>hőteljesítményt kap a világűrből.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355600" marR="117475" indent="-342900" algn="just">
              <a:lnSpc>
                <a:spcPts val="2490"/>
              </a:lnSpc>
              <a:spcBef>
                <a:spcPts val="1425"/>
              </a:spcBef>
              <a:buClr>
                <a:srgbClr val="008D86"/>
              </a:buClr>
              <a:buFont typeface="Arial"/>
              <a:buChar char="•"/>
              <a:tabLst>
                <a:tab pos="355600" algn="l"/>
              </a:tabLst>
            </a:pP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Egy </a:t>
            </a:r>
            <a:r>
              <a:rPr sz="2300" b="1" spc="-31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része </a:t>
            </a:r>
            <a:r>
              <a:rPr sz="2300" b="1" spc="-31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 </a:t>
            </a:r>
            <a:r>
              <a:rPr sz="2300" spc="-3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sugárzási </a:t>
            </a:r>
            <a:r>
              <a:rPr sz="2300" spc="-3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energiának </a:t>
            </a:r>
            <a:r>
              <a:rPr sz="2300" spc="-31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visszaverődik </a:t>
            </a:r>
            <a:r>
              <a:rPr sz="2300" b="1" spc="-31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az </a:t>
            </a:r>
            <a:r>
              <a:rPr sz="2300" b="1" spc="-31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űrbe </a:t>
            </a:r>
            <a:r>
              <a:rPr sz="2300" dirty="0">
                <a:latin typeface="Arial"/>
                <a:cs typeface="Arial"/>
              </a:rPr>
              <a:t>egy</a:t>
            </a:r>
            <a:r>
              <a:rPr sz="2300" spc="3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részét</a:t>
            </a:r>
            <a:r>
              <a:rPr sz="2300" spc="310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az</a:t>
            </a:r>
            <a:r>
              <a:rPr sz="2300" b="1" spc="31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atmoszféra</a:t>
            </a:r>
            <a:r>
              <a:rPr sz="2300" b="1" spc="31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gázai</a:t>
            </a:r>
            <a:r>
              <a:rPr sz="2300" b="1" spc="31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nyelik</a:t>
            </a:r>
            <a:r>
              <a:rPr sz="2300" b="1" spc="31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el</a:t>
            </a:r>
            <a:r>
              <a:rPr sz="2300" b="1" spc="31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és</a:t>
            </a:r>
            <a:r>
              <a:rPr sz="2300" spc="3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kb.</a:t>
            </a:r>
            <a:r>
              <a:rPr sz="2300" spc="310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1kW</a:t>
            </a:r>
            <a:r>
              <a:rPr sz="2300" b="1" spc="31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m</a:t>
            </a:r>
            <a:r>
              <a:rPr sz="2250" b="1" spc="15" baseline="25925" dirty="0">
                <a:solidFill>
                  <a:srgbClr val="008D86"/>
                </a:solidFill>
                <a:latin typeface="Arial"/>
                <a:cs typeface="Arial"/>
              </a:rPr>
              <a:t>-2</a:t>
            </a:r>
            <a:r>
              <a:rPr sz="2250" b="1" spc="7" baseline="2592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jut a Föld felszínér</a:t>
            </a:r>
            <a:r>
              <a:rPr sz="2300" b="1" spc="-5" dirty="0">
                <a:solidFill>
                  <a:srgbClr val="008D86"/>
                </a:solidFill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620"/>
              </a:lnSpc>
              <a:spcBef>
                <a:spcPts val="235"/>
              </a:spcBef>
              <a:buClr>
                <a:srgbClr val="008D86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Ez a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közvetlen napenergia </a:t>
            </a:r>
            <a:r>
              <a:rPr sz="2300" dirty="0">
                <a:latin typeface="Arial"/>
                <a:cs typeface="Arial"/>
              </a:rPr>
              <a:t>tiszta napokon és ez 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maximum</a:t>
            </a:r>
            <a:endParaRPr sz="2300">
              <a:latin typeface="Arial"/>
              <a:cs typeface="Arial"/>
            </a:endParaRPr>
          </a:p>
          <a:p>
            <a:pPr marL="355600">
              <a:lnSpc>
                <a:spcPts val="2620"/>
              </a:lnSpc>
            </a:pPr>
            <a:r>
              <a:rPr sz="2300" dirty="0">
                <a:latin typeface="Arial"/>
                <a:cs typeface="Arial"/>
              </a:rPr>
              <a:t>ami bármely időben kinyerhet</a:t>
            </a:r>
            <a:r>
              <a:rPr sz="2300" spc="5" dirty="0">
                <a:latin typeface="Arial"/>
                <a:cs typeface="Arial"/>
              </a:rPr>
              <a:t>ő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355600" marR="713105" indent="-342900">
              <a:lnSpc>
                <a:spcPts val="2490"/>
              </a:lnSpc>
              <a:spcBef>
                <a:spcPts val="585"/>
              </a:spcBef>
              <a:buClr>
                <a:srgbClr val="008D86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24-órás időtartamra átlagolva ez 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fajlagos napenergia teljesítmény ~340</a:t>
            </a:r>
            <a:r>
              <a:rPr sz="2300" b="1" spc="-2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W</a:t>
            </a:r>
            <a:r>
              <a:rPr sz="2300" b="1" spc="-2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008D86"/>
                </a:solidFill>
                <a:latin typeface="Arial"/>
                <a:cs typeface="Arial"/>
              </a:rPr>
              <a:t>m</a:t>
            </a:r>
            <a:r>
              <a:rPr sz="2250" b="1" spc="15" baseline="25925" dirty="0">
                <a:solidFill>
                  <a:srgbClr val="008D86"/>
                </a:solidFill>
                <a:latin typeface="Arial"/>
                <a:cs typeface="Arial"/>
              </a:rPr>
              <a:t>-2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355600" marR="1431290" indent="-342900">
              <a:lnSpc>
                <a:spcPts val="2480"/>
              </a:lnSpc>
              <a:spcBef>
                <a:spcPts val="550"/>
              </a:spcBef>
              <a:buClr>
                <a:srgbClr val="008D86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Ez a jóminőségű, szabad energia különféle módon hasznosítható.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Aktív napenergia hasznosítók</a:t>
            </a:r>
          </a:p>
        </p:txBody>
      </p:sp>
      <p:sp>
        <p:nvSpPr>
          <p:cNvPr id="3" name="object 3"/>
          <p:cNvSpPr/>
          <p:nvPr/>
        </p:nvSpPr>
        <p:spPr>
          <a:xfrm>
            <a:off x="3203575" y="2871787"/>
            <a:ext cx="5832475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3390" y="1280445"/>
            <a:ext cx="8009890" cy="462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37922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napsugárzást közvetlenül</a:t>
            </a:r>
            <a:r>
              <a:rPr sz="2400" b="1" spc="-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víz, vagy levegő melegítésére fűtésre használhatjuk fel.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berendezés felülete általában sík és üveggel fedet</a:t>
            </a:r>
            <a:r>
              <a:rPr sz="2400" spc="5" dirty="0">
                <a:solidFill>
                  <a:srgbClr val="008D86"/>
                </a:solidFill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;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az üveg csökkenti a visszaverődést.</a:t>
            </a:r>
          </a:p>
          <a:p>
            <a:pPr marL="377190" marR="5320030" indent="-360045">
              <a:lnSpc>
                <a:spcPct val="100000"/>
              </a:lnSpc>
              <a:spcBef>
                <a:spcPts val="1535"/>
              </a:spcBef>
              <a:buFont typeface="Arial"/>
              <a:buChar char="•"/>
              <a:tabLst>
                <a:tab pos="377825" algn="l"/>
              </a:tabLst>
            </a:pPr>
            <a:r>
              <a:rPr sz="2400" spc="-140" dirty="0">
                <a:latin typeface="Arial"/>
                <a:cs typeface="Arial"/>
              </a:rPr>
              <a:t>Eg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D86"/>
                </a:solidFill>
                <a:latin typeface="Arial"/>
                <a:cs typeface="Arial"/>
              </a:rPr>
              <a:t>a napsugárzást az üveg alatti fekete közeg nyeli el</a:t>
            </a:r>
            <a:r>
              <a:rPr sz="2400" dirty="0">
                <a:latin typeface="Arial"/>
                <a:cs typeface="Arial"/>
              </a:rPr>
              <a:t>, összegyűjti a fényt és a</a:t>
            </a:r>
          </a:p>
          <a:p>
            <a:pPr marL="377190" marR="51511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csövekben áramló víz felmelegedik.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Aktív napenergia hasznosítók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390" y="1239126"/>
            <a:ext cx="2652395" cy="443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35" marR="5080" indent="-343535">
              <a:lnSpc>
                <a:spcPct val="89800"/>
              </a:lnSpc>
              <a:buFont typeface="Arial"/>
              <a:buChar char="•"/>
              <a:tabLst>
                <a:tab pos="356870" algn="l"/>
              </a:tabLst>
            </a:pPr>
            <a:r>
              <a:rPr sz="3600" baseline="1157" dirty="0">
                <a:latin typeface="Arial"/>
                <a:cs typeface="Arial"/>
              </a:rPr>
              <a:t>Ez a melegvíz </a:t>
            </a:r>
            <a:r>
              <a:rPr sz="2400" dirty="0">
                <a:latin typeface="Arial"/>
                <a:cs typeface="Arial"/>
              </a:rPr>
              <a:t>felhasználható a </a:t>
            </a:r>
            <a:r>
              <a:rPr sz="2400" b="1" spc="-5" dirty="0">
                <a:solidFill>
                  <a:srgbClr val="008D86"/>
                </a:solidFill>
                <a:latin typeface="Arial"/>
                <a:cs typeface="Arial"/>
              </a:rPr>
              <a:t>háztartásba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pl. fürdővízként (a forróvizet termoszokban tárolják).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55600" marR="69215" indent="-342900">
              <a:lnSpc>
                <a:spcPts val="259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Ha a forróvizet szivattyúval keringtetik akkor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épületfűtésre használható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5375" y="981075"/>
            <a:ext cx="5508625" cy="550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Aktív napenergia hasznosítók</a:t>
            </a:r>
          </a:p>
        </p:txBody>
      </p:sp>
      <p:sp>
        <p:nvSpPr>
          <p:cNvPr id="3" name="object 3"/>
          <p:cNvSpPr/>
          <p:nvPr/>
        </p:nvSpPr>
        <p:spPr>
          <a:xfrm>
            <a:off x="755650" y="4581525"/>
            <a:ext cx="4535805" cy="1152525"/>
          </a:xfrm>
          <a:custGeom>
            <a:avLst/>
            <a:gdLst/>
            <a:ahLst/>
            <a:cxnLst/>
            <a:rect l="l" t="t" r="r" b="b"/>
            <a:pathLst>
              <a:path w="4535805" h="1152525">
                <a:moveTo>
                  <a:pt x="4535424" y="0"/>
                </a:moveTo>
                <a:lnTo>
                  <a:pt x="1133856" y="0"/>
                </a:lnTo>
                <a:lnTo>
                  <a:pt x="0" y="1152525"/>
                </a:lnTo>
                <a:lnTo>
                  <a:pt x="3401567" y="1152525"/>
                </a:lnTo>
                <a:lnTo>
                  <a:pt x="4535424" y="0"/>
                </a:lnTo>
                <a:close/>
              </a:path>
            </a:pathLst>
          </a:custGeom>
          <a:solidFill>
            <a:srgbClr val="D4D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650" y="4581525"/>
            <a:ext cx="4535805" cy="1152525"/>
          </a:xfrm>
          <a:custGeom>
            <a:avLst/>
            <a:gdLst/>
            <a:ahLst/>
            <a:cxnLst/>
            <a:rect l="l" t="t" r="r" b="b"/>
            <a:pathLst>
              <a:path w="4535805" h="1152525">
                <a:moveTo>
                  <a:pt x="0" y="1152525"/>
                </a:moveTo>
                <a:lnTo>
                  <a:pt x="1133856" y="0"/>
                </a:lnTo>
                <a:lnTo>
                  <a:pt x="4535424" y="0"/>
                </a:lnTo>
                <a:lnTo>
                  <a:pt x="3401567" y="1152525"/>
                </a:lnTo>
                <a:lnTo>
                  <a:pt x="0" y="1152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2183" y="5431535"/>
            <a:ext cx="3689604" cy="89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7023" y="4782311"/>
            <a:ext cx="3688079" cy="89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4207" y="5215128"/>
            <a:ext cx="2417064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9572" y="5000244"/>
            <a:ext cx="2388107" cy="88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0427" y="4771644"/>
            <a:ext cx="272795" cy="3002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9136" y="5201411"/>
            <a:ext cx="271272" cy="3002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4884" y="5009388"/>
            <a:ext cx="271272" cy="3002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6430" y="4004945"/>
            <a:ext cx="610870" cy="746760"/>
          </a:xfrm>
          <a:custGeom>
            <a:avLst/>
            <a:gdLst/>
            <a:ahLst/>
            <a:cxnLst/>
            <a:rect l="l" t="t" r="r" b="b"/>
            <a:pathLst>
              <a:path w="610870" h="746760">
                <a:moveTo>
                  <a:pt x="84073" y="468248"/>
                </a:moveTo>
                <a:lnTo>
                  <a:pt x="0" y="746759"/>
                </a:lnTo>
                <a:lnTo>
                  <a:pt x="252856" y="602741"/>
                </a:lnTo>
                <a:lnTo>
                  <a:pt x="210692" y="569086"/>
                </a:lnTo>
                <a:lnTo>
                  <a:pt x="264374" y="501776"/>
                </a:lnTo>
                <a:lnTo>
                  <a:pt x="126237" y="501776"/>
                </a:lnTo>
                <a:lnTo>
                  <a:pt x="84073" y="468248"/>
                </a:lnTo>
                <a:close/>
              </a:path>
              <a:path w="610870" h="746760">
                <a:moveTo>
                  <a:pt x="526415" y="0"/>
                </a:moveTo>
                <a:lnTo>
                  <a:pt x="126237" y="501776"/>
                </a:lnTo>
                <a:lnTo>
                  <a:pt x="264374" y="501776"/>
                </a:lnTo>
                <a:lnTo>
                  <a:pt x="610869" y="67309"/>
                </a:lnTo>
                <a:lnTo>
                  <a:pt x="52641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3927" y="3925696"/>
            <a:ext cx="127000" cy="120650"/>
          </a:xfrm>
          <a:custGeom>
            <a:avLst/>
            <a:gdLst/>
            <a:ahLst/>
            <a:cxnLst/>
            <a:rect l="l" t="t" r="r" b="b"/>
            <a:pathLst>
              <a:path w="127000" h="120650">
                <a:moveTo>
                  <a:pt x="42164" y="0"/>
                </a:moveTo>
                <a:lnTo>
                  <a:pt x="0" y="52831"/>
                </a:lnTo>
                <a:lnTo>
                  <a:pt x="84455" y="120141"/>
                </a:lnTo>
                <a:lnTo>
                  <a:pt x="126492" y="67309"/>
                </a:lnTo>
                <a:lnTo>
                  <a:pt x="421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7173" y="3872865"/>
            <a:ext cx="105410" cy="93980"/>
          </a:xfrm>
          <a:custGeom>
            <a:avLst/>
            <a:gdLst/>
            <a:ahLst/>
            <a:cxnLst/>
            <a:rect l="l" t="t" r="r" b="b"/>
            <a:pathLst>
              <a:path w="105410" h="93979">
                <a:moveTo>
                  <a:pt x="20955" y="0"/>
                </a:moveTo>
                <a:lnTo>
                  <a:pt x="0" y="26416"/>
                </a:lnTo>
                <a:lnTo>
                  <a:pt x="84328" y="93726"/>
                </a:lnTo>
                <a:lnTo>
                  <a:pt x="105410" y="67310"/>
                </a:lnTo>
                <a:lnTo>
                  <a:pt x="209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86430" y="4004945"/>
            <a:ext cx="610870" cy="746760"/>
          </a:xfrm>
          <a:custGeom>
            <a:avLst/>
            <a:gdLst/>
            <a:ahLst/>
            <a:cxnLst/>
            <a:rect l="l" t="t" r="r" b="b"/>
            <a:pathLst>
              <a:path w="610870" h="746760">
                <a:moveTo>
                  <a:pt x="252856" y="602741"/>
                </a:moveTo>
                <a:lnTo>
                  <a:pt x="210692" y="569086"/>
                </a:lnTo>
                <a:lnTo>
                  <a:pt x="610869" y="67309"/>
                </a:lnTo>
                <a:lnTo>
                  <a:pt x="526415" y="0"/>
                </a:lnTo>
                <a:lnTo>
                  <a:pt x="126237" y="501776"/>
                </a:lnTo>
                <a:lnTo>
                  <a:pt x="84073" y="468248"/>
                </a:lnTo>
                <a:lnTo>
                  <a:pt x="0" y="746759"/>
                </a:lnTo>
                <a:lnTo>
                  <a:pt x="252856" y="6027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3927" y="3925696"/>
            <a:ext cx="127000" cy="120650"/>
          </a:xfrm>
          <a:custGeom>
            <a:avLst/>
            <a:gdLst/>
            <a:ahLst/>
            <a:cxnLst/>
            <a:rect l="l" t="t" r="r" b="b"/>
            <a:pathLst>
              <a:path w="127000" h="120650">
                <a:moveTo>
                  <a:pt x="126492" y="67309"/>
                </a:moveTo>
                <a:lnTo>
                  <a:pt x="42164" y="0"/>
                </a:lnTo>
                <a:lnTo>
                  <a:pt x="0" y="52831"/>
                </a:lnTo>
                <a:lnTo>
                  <a:pt x="84455" y="120141"/>
                </a:lnTo>
                <a:lnTo>
                  <a:pt x="126492" y="6730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97173" y="3872865"/>
            <a:ext cx="105410" cy="93980"/>
          </a:xfrm>
          <a:custGeom>
            <a:avLst/>
            <a:gdLst/>
            <a:ahLst/>
            <a:cxnLst/>
            <a:rect l="l" t="t" r="r" b="b"/>
            <a:pathLst>
              <a:path w="105410" h="93979">
                <a:moveTo>
                  <a:pt x="105410" y="67310"/>
                </a:moveTo>
                <a:lnTo>
                  <a:pt x="20955" y="0"/>
                </a:lnTo>
                <a:lnTo>
                  <a:pt x="0" y="26416"/>
                </a:lnTo>
                <a:lnTo>
                  <a:pt x="84328" y="93726"/>
                </a:lnTo>
                <a:lnTo>
                  <a:pt x="105410" y="673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2629" y="4004945"/>
            <a:ext cx="610870" cy="746760"/>
          </a:xfrm>
          <a:custGeom>
            <a:avLst/>
            <a:gdLst/>
            <a:ahLst/>
            <a:cxnLst/>
            <a:rect l="l" t="t" r="r" b="b"/>
            <a:pathLst>
              <a:path w="610870" h="746760">
                <a:moveTo>
                  <a:pt x="84074" y="468248"/>
                </a:moveTo>
                <a:lnTo>
                  <a:pt x="0" y="746759"/>
                </a:lnTo>
                <a:lnTo>
                  <a:pt x="252984" y="602741"/>
                </a:lnTo>
                <a:lnTo>
                  <a:pt x="210693" y="569086"/>
                </a:lnTo>
                <a:lnTo>
                  <a:pt x="264374" y="501776"/>
                </a:lnTo>
                <a:lnTo>
                  <a:pt x="126365" y="501776"/>
                </a:lnTo>
                <a:lnTo>
                  <a:pt x="84074" y="468248"/>
                </a:lnTo>
                <a:close/>
              </a:path>
              <a:path w="610870" h="746760">
                <a:moveTo>
                  <a:pt x="526542" y="0"/>
                </a:moveTo>
                <a:lnTo>
                  <a:pt x="126365" y="501776"/>
                </a:lnTo>
                <a:lnTo>
                  <a:pt x="264374" y="501776"/>
                </a:lnTo>
                <a:lnTo>
                  <a:pt x="610870" y="67309"/>
                </a:lnTo>
                <a:lnTo>
                  <a:pt x="52654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0253" y="3925696"/>
            <a:ext cx="127000" cy="120650"/>
          </a:xfrm>
          <a:custGeom>
            <a:avLst/>
            <a:gdLst/>
            <a:ahLst/>
            <a:cxnLst/>
            <a:rect l="l" t="t" r="r" b="b"/>
            <a:pathLst>
              <a:path w="127000" h="120650">
                <a:moveTo>
                  <a:pt x="42036" y="0"/>
                </a:moveTo>
                <a:lnTo>
                  <a:pt x="0" y="52831"/>
                </a:lnTo>
                <a:lnTo>
                  <a:pt x="84327" y="120141"/>
                </a:lnTo>
                <a:lnTo>
                  <a:pt x="126491" y="67309"/>
                </a:lnTo>
                <a:lnTo>
                  <a:pt x="420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73372" y="3872865"/>
            <a:ext cx="106045" cy="93980"/>
          </a:xfrm>
          <a:custGeom>
            <a:avLst/>
            <a:gdLst/>
            <a:ahLst/>
            <a:cxnLst/>
            <a:rect l="l" t="t" r="r" b="b"/>
            <a:pathLst>
              <a:path w="106045" h="93979">
                <a:moveTo>
                  <a:pt x="21082" y="0"/>
                </a:moveTo>
                <a:lnTo>
                  <a:pt x="0" y="26416"/>
                </a:lnTo>
                <a:lnTo>
                  <a:pt x="84455" y="93726"/>
                </a:lnTo>
                <a:lnTo>
                  <a:pt x="105537" y="67310"/>
                </a:lnTo>
                <a:lnTo>
                  <a:pt x="2108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2629" y="4004945"/>
            <a:ext cx="610870" cy="746760"/>
          </a:xfrm>
          <a:custGeom>
            <a:avLst/>
            <a:gdLst/>
            <a:ahLst/>
            <a:cxnLst/>
            <a:rect l="l" t="t" r="r" b="b"/>
            <a:pathLst>
              <a:path w="610870" h="746760">
                <a:moveTo>
                  <a:pt x="252984" y="602741"/>
                </a:moveTo>
                <a:lnTo>
                  <a:pt x="210693" y="569086"/>
                </a:lnTo>
                <a:lnTo>
                  <a:pt x="610870" y="67309"/>
                </a:lnTo>
                <a:lnTo>
                  <a:pt x="526542" y="0"/>
                </a:lnTo>
                <a:lnTo>
                  <a:pt x="126365" y="501776"/>
                </a:lnTo>
                <a:lnTo>
                  <a:pt x="84074" y="468248"/>
                </a:lnTo>
                <a:lnTo>
                  <a:pt x="0" y="746759"/>
                </a:lnTo>
                <a:lnTo>
                  <a:pt x="252984" y="6027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253" y="3925696"/>
            <a:ext cx="127000" cy="120650"/>
          </a:xfrm>
          <a:custGeom>
            <a:avLst/>
            <a:gdLst/>
            <a:ahLst/>
            <a:cxnLst/>
            <a:rect l="l" t="t" r="r" b="b"/>
            <a:pathLst>
              <a:path w="127000" h="120650">
                <a:moveTo>
                  <a:pt x="126491" y="67309"/>
                </a:moveTo>
                <a:lnTo>
                  <a:pt x="42036" y="0"/>
                </a:lnTo>
                <a:lnTo>
                  <a:pt x="0" y="52831"/>
                </a:lnTo>
                <a:lnTo>
                  <a:pt x="84327" y="120141"/>
                </a:lnTo>
                <a:lnTo>
                  <a:pt x="126491" y="6730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3372" y="3872865"/>
            <a:ext cx="106045" cy="93980"/>
          </a:xfrm>
          <a:custGeom>
            <a:avLst/>
            <a:gdLst/>
            <a:ahLst/>
            <a:cxnLst/>
            <a:rect l="l" t="t" r="r" b="b"/>
            <a:pathLst>
              <a:path w="106045" h="93979">
                <a:moveTo>
                  <a:pt x="105537" y="67310"/>
                </a:moveTo>
                <a:lnTo>
                  <a:pt x="21082" y="0"/>
                </a:lnTo>
                <a:lnTo>
                  <a:pt x="0" y="26416"/>
                </a:lnTo>
                <a:lnTo>
                  <a:pt x="84455" y="93726"/>
                </a:lnTo>
                <a:lnTo>
                  <a:pt x="105537" y="673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38955" y="4006469"/>
            <a:ext cx="610870" cy="747395"/>
          </a:xfrm>
          <a:custGeom>
            <a:avLst/>
            <a:gdLst/>
            <a:ahLst/>
            <a:cxnLst/>
            <a:rect l="l" t="t" r="r" b="b"/>
            <a:pathLst>
              <a:path w="610870" h="747395">
                <a:moveTo>
                  <a:pt x="84074" y="468248"/>
                </a:moveTo>
                <a:lnTo>
                  <a:pt x="0" y="746886"/>
                </a:lnTo>
                <a:lnTo>
                  <a:pt x="252857" y="602868"/>
                </a:lnTo>
                <a:lnTo>
                  <a:pt x="210693" y="569213"/>
                </a:lnTo>
                <a:lnTo>
                  <a:pt x="264360" y="501903"/>
                </a:lnTo>
                <a:lnTo>
                  <a:pt x="126238" y="501903"/>
                </a:lnTo>
                <a:lnTo>
                  <a:pt x="84074" y="468248"/>
                </a:lnTo>
                <a:close/>
              </a:path>
              <a:path w="610870" h="747395">
                <a:moveTo>
                  <a:pt x="526415" y="0"/>
                </a:moveTo>
                <a:lnTo>
                  <a:pt x="126238" y="501903"/>
                </a:lnTo>
                <a:lnTo>
                  <a:pt x="264360" y="501903"/>
                </a:lnTo>
                <a:lnTo>
                  <a:pt x="610870" y="67309"/>
                </a:lnTo>
                <a:lnTo>
                  <a:pt x="52641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86453" y="3927221"/>
            <a:ext cx="127000" cy="120650"/>
          </a:xfrm>
          <a:custGeom>
            <a:avLst/>
            <a:gdLst/>
            <a:ahLst/>
            <a:cxnLst/>
            <a:rect l="l" t="t" r="r" b="b"/>
            <a:pathLst>
              <a:path w="127000" h="120650">
                <a:moveTo>
                  <a:pt x="42163" y="0"/>
                </a:moveTo>
                <a:lnTo>
                  <a:pt x="0" y="52831"/>
                </a:lnTo>
                <a:lnTo>
                  <a:pt x="84454" y="120141"/>
                </a:lnTo>
                <a:lnTo>
                  <a:pt x="126491" y="67309"/>
                </a:lnTo>
                <a:lnTo>
                  <a:pt x="4216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49698" y="3874389"/>
            <a:ext cx="105410" cy="93980"/>
          </a:xfrm>
          <a:custGeom>
            <a:avLst/>
            <a:gdLst/>
            <a:ahLst/>
            <a:cxnLst/>
            <a:rect l="l" t="t" r="r" b="b"/>
            <a:pathLst>
              <a:path w="105410" h="93979">
                <a:moveTo>
                  <a:pt x="20955" y="0"/>
                </a:moveTo>
                <a:lnTo>
                  <a:pt x="0" y="26416"/>
                </a:lnTo>
                <a:lnTo>
                  <a:pt x="84328" y="93726"/>
                </a:lnTo>
                <a:lnTo>
                  <a:pt x="105410" y="67310"/>
                </a:lnTo>
                <a:lnTo>
                  <a:pt x="209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8955" y="4006469"/>
            <a:ext cx="610870" cy="747395"/>
          </a:xfrm>
          <a:custGeom>
            <a:avLst/>
            <a:gdLst/>
            <a:ahLst/>
            <a:cxnLst/>
            <a:rect l="l" t="t" r="r" b="b"/>
            <a:pathLst>
              <a:path w="610870" h="747395">
                <a:moveTo>
                  <a:pt x="252857" y="602868"/>
                </a:moveTo>
                <a:lnTo>
                  <a:pt x="210693" y="569213"/>
                </a:lnTo>
                <a:lnTo>
                  <a:pt x="610870" y="67309"/>
                </a:lnTo>
                <a:lnTo>
                  <a:pt x="526415" y="0"/>
                </a:lnTo>
                <a:lnTo>
                  <a:pt x="126238" y="501903"/>
                </a:lnTo>
                <a:lnTo>
                  <a:pt x="84074" y="468248"/>
                </a:lnTo>
                <a:lnTo>
                  <a:pt x="0" y="746886"/>
                </a:lnTo>
                <a:lnTo>
                  <a:pt x="252857" y="6028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86453" y="3927221"/>
            <a:ext cx="127000" cy="120650"/>
          </a:xfrm>
          <a:custGeom>
            <a:avLst/>
            <a:gdLst/>
            <a:ahLst/>
            <a:cxnLst/>
            <a:rect l="l" t="t" r="r" b="b"/>
            <a:pathLst>
              <a:path w="127000" h="120650">
                <a:moveTo>
                  <a:pt x="126491" y="67309"/>
                </a:moveTo>
                <a:lnTo>
                  <a:pt x="42163" y="0"/>
                </a:lnTo>
                <a:lnTo>
                  <a:pt x="0" y="52831"/>
                </a:lnTo>
                <a:lnTo>
                  <a:pt x="84454" y="120141"/>
                </a:lnTo>
                <a:lnTo>
                  <a:pt x="126491" y="6730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9698" y="3874389"/>
            <a:ext cx="105410" cy="93980"/>
          </a:xfrm>
          <a:custGeom>
            <a:avLst/>
            <a:gdLst/>
            <a:ahLst/>
            <a:cxnLst/>
            <a:rect l="l" t="t" r="r" b="b"/>
            <a:pathLst>
              <a:path w="105410" h="93979">
                <a:moveTo>
                  <a:pt x="105410" y="67310"/>
                </a:moveTo>
                <a:lnTo>
                  <a:pt x="20955" y="0"/>
                </a:lnTo>
                <a:lnTo>
                  <a:pt x="0" y="26416"/>
                </a:lnTo>
                <a:lnTo>
                  <a:pt x="84328" y="93726"/>
                </a:lnTo>
                <a:lnTo>
                  <a:pt x="105410" y="673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38825" y="4754498"/>
            <a:ext cx="360680" cy="152400"/>
          </a:xfrm>
          <a:custGeom>
            <a:avLst/>
            <a:gdLst/>
            <a:ahLst/>
            <a:cxnLst/>
            <a:rect l="l" t="t" r="r" b="b"/>
            <a:pathLst>
              <a:path w="360679" h="152400">
                <a:moveTo>
                  <a:pt x="309499" y="50799"/>
                </a:moveTo>
                <a:lnTo>
                  <a:pt x="233299" y="50799"/>
                </a:lnTo>
                <a:lnTo>
                  <a:pt x="233299" y="101599"/>
                </a:lnTo>
                <a:lnTo>
                  <a:pt x="207899" y="101613"/>
                </a:lnTo>
                <a:lnTo>
                  <a:pt x="207899" y="152399"/>
                </a:lnTo>
                <a:lnTo>
                  <a:pt x="360299" y="76199"/>
                </a:lnTo>
                <a:lnTo>
                  <a:pt x="309499" y="50799"/>
                </a:lnTo>
                <a:close/>
              </a:path>
              <a:path w="360679" h="152400">
                <a:moveTo>
                  <a:pt x="207899" y="50813"/>
                </a:moveTo>
                <a:lnTo>
                  <a:pt x="0" y="50926"/>
                </a:lnTo>
                <a:lnTo>
                  <a:pt x="0" y="101726"/>
                </a:lnTo>
                <a:lnTo>
                  <a:pt x="207899" y="101613"/>
                </a:lnTo>
                <a:lnTo>
                  <a:pt x="207899" y="50813"/>
                </a:lnTo>
                <a:close/>
              </a:path>
              <a:path w="360679" h="152400">
                <a:moveTo>
                  <a:pt x="233299" y="50799"/>
                </a:moveTo>
                <a:lnTo>
                  <a:pt x="207899" y="50813"/>
                </a:lnTo>
                <a:lnTo>
                  <a:pt x="207899" y="101613"/>
                </a:lnTo>
                <a:lnTo>
                  <a:pt x="233299" y="101599"/>
                </a:lnTo>
                <a:lnTo>
                  <a:pt x="233299" y="50799"/>
                </a:lnTo>
                <a:close/>
              </a:path>
              <a:path w="360679" h="152400">
                <a:moveTo>
                  <a:pt x="207899" y="0"/>
                </a:moveTo>
                <a:lnTo>
                  <a:pt x="207899" y="50813"/>
                </a:lnTo>
                <a:lnTo>
                  <a:pt x="309499" y="50799"/>
                </a:lnTo>
                <a:lnTo>
                  <a:pt x="2078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0650" y="5407025"/>
            <a:ext cx="431800" cy="152400"/>
          </a:xfrm>
          <a:custGeom>
            <a:avLst/>
            <a:gdLst/>
            <a:ahLst/>
            <a:cxnLst/>
            <a:rect l="l" t="t" r="r" b="b"/>
            <a:pathLst>
              <a:path w="431800" h="152400">
                <a:moveTo>
                  <a:pt x="1524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152400" y="101600"/>
                </a:lnTo>
                <a:lnTo>
                  <a:pt x="127000" y="101600"/>
                </a:lnTo>
                <a:lnTo>
                  <a:pt x="127000" y="50800"/>
                </a:lnTo>
                <a:lnTo>
                  <a:pt x="152400" y="50800"/>
                </a:lnTo>
                <a:lnTo>
                  <a:pt x="152400" y="0"/>
                </a:lnTo>
                <a:close/>
              </a:path>
              <a:path w="431800" h="152400">
                <a:moveTo>
                  <a:pt x="152400" y="50800"/>
                </a:moveTo>
                <a:lnTo>
                  <a:pt x="127000" y="50800"/>
                </a:lnTo>
                <a:lnTo>
                  <a:pt x="127000" y="101600"/>
                </a:lnTo>
                <a:lnTo>
                  <a:pt x="152400" y="101600"/>
                </a:lnTo>
                <a:lnTo>
                  <a:pt x="152400" y="50800"/>
                </a:lnTo>
                <a:close/>
              </a:path>
              <a:path w="431800" h="152400">
                <a:moveTo>
                  <a:pt x="431800" y="50800"/>
                </a:moveTo>
                <a:lnTo>
                  <a:pt x="152400" y="50800"/>
                </a:lnTo>
                <a:lnTo>
                  <a:pt x="152400" y="101600"/>
                </a:lnTo>
                <a:lnTo>
                  <a:pt x="431800" y="101600"/>
                </a:lnTo>
                <a:lnTo>
                  <a:pt x="431800" y="508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75455" y="5514721"/>
            <a:ext cx="225425" cy="506730"/>
          </a:xfrm>
          <a:custGeom>
            <a:avLst/>
            <a:gdLst/>
            <a:ahLst/>
            <a:cxnLst/>
            <a:rect l="l" t="t" r="r" b="b"/>
            <a:pathLst>
              <a:path w="225425" h="506729">
                <a:moveTo>
                  <a:pt x="185897" y="438495"/>
                </a:moveTo>
                <a:lnTo>
                  <a:pt x="155320" y="451586"/>
                </a:lnTo>
                <a:lnTo>
                  <a:pt x="220217" y="506666"/>
                </a:lnTo>
                <a:lnTo>
                  <a:pt x="223594" y="450151"/>
                </a:lnTo>
                <a:lnTo>
                  <a:pt x="190880" y="450151"/>
                </a:lnTo>
                <a:lnTo>
                  <a:pt x="185897" y="438495"/>
                </a:lnTo>
                <a:close/>
              </a:path>
              <a:path w="225425" h="506729">
                <a:moveTo>
                  <a:pt x="194658" y="434745"/>
                </a:moveTo>
                <a:lnTo>
                  <a:pt x="185897" y="438495"/>
                </a:lnTo>
                <a:lnTo>
                  <a:pt x="190880" y="450151"/>
                </a:lnTo>
                <a:lnTo>
                  <a:pt x="199643" y="446404"/>
                </a:lnTo>
                <a:lnTo>
                  <a:pt x="194658" y="434745"/>
                </a:lnTo>
                <a:close/>
              </a:path>
              <a:path w="225425" h="506729">
                <a:moveTo>
                  <a:pt x="225297" y="421627"/>
                </a:moveTo>
                <a:lnTo>
                  <a:pt x="194658" y="434745"/>
                </a:lnTo>
                <a:lnTo>
                  <a:pt x="199643" y="446404"/>
                </a:lnTo>
                <a:lnTo>
                  <a:pt x="190880" y="450151"/>
                </a:lnTo>
                <a:lnTo>
                  <a:pt x="223594" y="450151"/>
                </a:lnTo>
                <a:lnTo>
                  <a:pt x="225297" y="421627"/>
                </a:lnTo>
                <a:close/>
              </a:path>
              <a:path w="225425" h="506729">
                <a:moveTo>
                  <a:pt x="8762" y="0"/>
                </a:moveTo>
                <a:lnTo>
                  <a:pt x="0" y="3682"/>
                </a:lnTo>
                <a:lnTo>
                  <a:pt x="185897" y="438495"/>
                </a:lnTo>
                <a:lnTo>
                  <a:pt x="194658" y="434745"/>
                </a:lnTo>
                <a:lnTo>
                  <a:pt x="8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9350" y="5588000"/>
            <a:ext cx="76200" cy="433705"/>
          </a:xfrm>
          <a:custGeom>
            <a:avLst/>
            <a:gdLst/>
            <a:ahLst/>
            <a:cxnLst/>
            <a:rect l="l" t="t" r="r" b="b"/>
            <a:pathLst>
              <a:path w="76200" h="433704">
                <a:moveTo>
                  <a:pt x="33337" y="357187"/>
                </a:moveTo>
                <a:lnTo>
                  <a:pt x="0" y="357187"/>
                </a:lnTo>
                <a:lnTo>
                  <a:pt x="38100" y="433387"/>
                </a:lnTo>
                <a:lnTo>
                  <a:pt x="69850" y="369887"/>
                </a:lnTo>
                <a:lnTo>
                  <a:pt x="33337" y="369887"/>
                </a:lnTo>
                <a:lnTo>
                  <a:pt x="33337" y="357187"/>
                </a:lnTo>
                <a:close/>
              </a:path>
              <a:path w="76200" h="433704">
                <a:moveTo>
                  <a:pt x="42862" y="0"/>
                </a:moveTo>
                <a:lnTo>
                  <a:pt x="33337" y="0"/>
                </a:lnTo>
                <a:lnTo>
                  <a:pt x="33337" y="369887"/>
                </a:lnTo>
                <a:lnTo>
                  <a:pt x="42862" y="369887"/>
                </a:lnTo>
                <a:lnTo>
                  <a:pt x="42862" y="0"/>
                </a:lnTo>
                <a:close/>
              </a:path>
              <a:path w="76200" h="433704">
                <a:moveTo>
                  <a:pt x="76200" y="357187"/>
                </a:moveTo>
                <a:lnTo>
                  <a:pt x="42862" y="357187"/>
                </a:lnTo>
                <a:lnTo>
                  <a:pt x="42862" y="369887"/>
                </a:lnTo>
                <a:lnTo>
                  <a:pt x="69850" y="369887"/>
                </a:lnTo>
                <a:lnTo>
                  <a:pt x="76200" y="3571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3390" y="1276602"/>
            <a:ext cx="8036559" cy="438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Más megoldásban </a:t>
            </a:r>
            <a:r>
              <a:rPr sz="2300" dirty="0">
                <a:solidFill>
                  <a:srgbClr val="008D86"/>
                </a:solidFill>
                <a:latin typeface="Arial"/>
                <a:cs typeface="Arial"/>
              </a:rPr>
              <a:t>a csöveket közvetlenül éri a napfény</a:t>
            </a:r>
            <a:r>
              <a:rPr sz="2300" dirty="0">
                <a:latin typeface="Arial"/>
                <a:cs typeface="Arial"/>
              </a:rPr>
              <a:t>,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az elnyelés elősegítésére a csövek feketék.</a:t>
            </a:r>
            <a:endParaRPr sz="2300">
              <a:latin typeface="Arial"/>
              <a:cs typeface="Arial"/>
            </a:endParaRPr>
          </a:p>
          <a:p>
            <a:pPr marL="355600" marR="77470" indent="-34290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 </a:t>
            </a:r>
            <a:r>
              <a:rPr sz="2300" dirty="0">
                <a:solidFill>
                  <a:srgbClr val="008D86"/>
                </a:solidFill>
                <a:latin typeface="Arial"/>
                <a:cs typeface="Arial"/>
              </a:rPr>
              <a:t>csövek alatti rész visszaveri a napfényt</a:t>
            </a:r>
            <a:r>
              <a:rPr sz="2300" dirty="0">
                <a:latin typeface="Arial"/>
                <a:cs typeface="Arial"/>
              </a:rPr>
              <a:t>, így több energia nyelődik el a csövekben lévő folyadékba</a:t>
            </a:r>
            <a:r>
              <a:rPr sz="2300" spc="5" dirty="0">
                <a:latin typeface="Arial"/>
                <a:cs typeface="Arial"/>
              </a:rPr>
              <a:t>n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Az ilyen kollektor nemcsak </a:t>
            </a:r>
            <a:r>
              <a:rPr sz="2300" dirty="0">
                <a:solidFill>
                  <a:srgbClr val="008D86"/>
                </a:solidFill>
                <a:latin typeface="Arial"/>
                <a:cs typeface="Arial"/>
              </a:rPr>
              <a:t>közvetlen napsugárzást, </a:t>
            </a:r>
            <a:r>
              <a:rPr sz="2300" dirty="0">
                <a:latin typeface="Arial"/>
                <a:cs typeface="Arial"/>
              </a:rPr>
              <a:t>hanem szórt sugárzást is hasznosít </a:t>
            </a:r>
            <a:r>
              <a:rPr sz="2300" dirty="0">
                <a:solidFill>
                  <a:srgbClr val="008D86"/>
                </a:solidFill>
                <a:latin typeface="Arial"/>
                <a:cs typeface="Arial"/>
              </a:rPr>
              <a:t>felhős napokon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900">
              <a:latin typeface="Times New Roman"/>
              <a:cs typeface="Times New Roman"/>
            </a:endParaRPr>
          </a:p>
          <a:p>
            <a:pPr marL="4481830">
              <a:lnSpc>
                <a:spcPct val="100000"/>
              </a:lnSpc>
            </a:pPr>
            <a:r>
              <a:rPr sz="2400" dirty="0">
                <a:solidFill>
                  <a:srgbClr val="005350"/>
                </a:solidFill>
                <a:latin typeface="Arial"/>
                <a:cs typeface="Arial"/>
              </a:rPr>
              <a:t>napfény</a:t>
            </a:r>
            <a:endParaRPr sz="2400">
              <a:latin typeface="Arial"/>
              <a:cs typeface="Arial"/>
            </a:endParaRPr>
          </a:p>
          <a:p>
            <a:pPr marL="5490210" marR="535305" indent="644525">
              <a:lnSpc>
                <a:spcPct val="219300"/>
              </a:lnSpc>
              <a:spcBef>
                <a:spcPts val="350"/>
              </a:spcBef>
            </a:pPr>
            <a:r>
              <a:rPr sz="2000" b="1" dirty="0">
                <a:solidFill>
                  <a:srgbClr val="005350"/>
                </a:solidFill>
                <a:latin typeface="Arial"/>
                <a:cs typeface="Arial"/>
              </a:rPr>
              <a:t>melegvíz ki hidegvíz be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30777" y="6034740"/>
            <a:ext cx="18891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5350"/>
                </a:solidFill>
                <a:latin typeface="Arial"/>
                <a:cs typeface="Arial"/>
              </a:rPr>
              <a:t>fekete csövek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8068" y="6080765"/>
            <a:ext cx="20415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5350"/>
                </a:solidFill>
                <a:latin typeface="Arial"/>
                <a:cs typeface="Arial"/>
              </a:rPr>
              <a:t>fényvisszaverő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Aktív napenergia hasznosítók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390" y="1241556"/>
            <a:ext cx="470535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48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Az ilyen egyszerű kollektorok olcsók és általában a </a:t>
            </a:r>
            <a:r>
              <a:rPr sz="2300" dirty="0" err="1" smtClean="0">
                <a:latin typeface="Arial"/>
                <a:cs typeface="Arial"/>
              </a:rPr>
              <a:t>há</a:t>
            </a:r>
            <a:r>
              <a:rPr lang="hu-HU" sz="2300" dirty="0" smtClean="0">
                <a:latin typeface="Arial"/>
                <a:cs typeface="Arial"/>
              </a:rPr>
              <a:t>z</a:t>
            </a:r>
            <a:r>
              <a:rPr sz="2300" dirty="0" err="1" smtClean="0">
                <a:latin typeface="Arial"/>
                <a:cs typeface="Arial"/>
              </a:rPr>
              <a:t>tetőkre</a:t>
            </a:r>
            <a:r>
              <a:rPr sz="2300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szerelik.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Hátrányuk a nagy tömeg és túl nagy felületet fednek be.</a:t>
            </a: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3100" dirty="0">
              <a:latin typeface="Times New Roman"/>
              <a:cs typeface="Times New Roman"/>
            </a:endParaRPr>
          </a:p>
          <a:p>
            <a:pPr marL="355600" marR="31750" indent="-342900">
              <a:lnSpc>
                <a:spcPts val="248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Fejletteb kollektorok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8D86"/>
                </a:solidFill>
                <a:latin typeface="Arial"/>
                <a:cs typeface="Arial"/>
              </a:rPr>
              <a:t>koncentráló rendszerrel rendelkeznek,</a:t>
            </a:r>
            <a:r>
              <a:rPr sz="2300" spc="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ahol a bejövő napsugárzást fókuszálják, pl. </a:t>
            </a:r>
            <a:r>
              <a:rPr sz="2300" dirty="0">
                <a:solidFill>
                  <a:srgbClr val="008D86"/>
                </a:solidFill>
                <a:latin typeface="Arial"/>
                <a:cs typeface="Arial"/>
              </a:rPr>
              <a:t>parabola tükrökkel</a:t>
            </a:r>
            <a:r>
              <a:rPr sz="2300" dirty="0">
                <a:latin typeface="Arial"/>
                <a:cs typeface="Arial"/>
              </a:rPr>
              <a:t>, mielőtt a kollektor felületre jutna.</a:t>
            </a:r>
          </a:p>
          <a:p>
            <a:pPr>
              <a:lnSpc>
                <a:spcPct val="100000"/>
              </a:lnSpc>
              <a:spcBef>
                <a:spcPts val="19"/>
              </a:spcBef>
              <a:buFont typeface="Arial"/>
              <a:buChar char="•"/>
            </a:pPr>
            <a:endParaRPr sz="3100" dirty="0">
              <a:latin typeface="Times New Roman"/>
              <a:cs typeface="Times New Roman"/>
            </a:endParaRPr>
          </a:p>
          <a:p>
            <a:pPr marL="355600" marR="337185" indent="-342900">
              <a:lnSpc>
                <a:spcPts val="249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Az ilyen rendszer sokkal magasabb hőmérsékletet eredményez (500ºC - 2000ºC).</a:t>
            </a:r>
          </a:p>
        </p:txBody>
      </p:sp>
      <p:sp>
        <p:nvSpPr>
          <p:cNvPr id="4" name="object 4"/>
          <p:cNvSpPr/>
          <p:nvPr/>
        </p:nvSpPr>
        <p:spPr>
          <a:xfrm>
            <a:off x="5219700" y="1125537"/>
            <a:ext cx="36195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Aktív napenergia hasznosítók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241556"/>
            <a:ext cx="7540625" cy="108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49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Ilyen magas hőmérsékleten a vízből gőz fejleszthető és turbogenerátorral villamos energia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állítható elő.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Felhős időben tartalék energiaforrás szüksége</a:t>
            </a:r>
            <a:r>
              <a:rPr sz="2300" spc="5" dirty="0">
                <a:latin typeface="Arial"/>
                <a:cs typeface="Arial"/>
              </a:rPr>
              <a:t>s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50" y="2744851"/>
            <a:ext cx="6686550" cy="3779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Fotovoltaikus napcellák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666" y="1060835"/>
            <a:ext cx="8087359" cy="453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1752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 fotovoltaikus hatást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195</a:t>
            </a:r>
            <a:r>
              <a:rPr sz="2300" spc="10" dirty="0">
                <a:latin typeface="Arial"/>
                <a:cs typeface="Arial"/>
              </a:rPr>
              <a:t>4</a:t>
            </a:r>
            <a:r>
              <a:rPr sz="2300" dirty="0">
                <a:latin typeface="Arial"/>
                <a:cs typeface="Arial"/>
              </a:rPr>
              <a:t>-ben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Bell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Labora</a:t>
            </a:r>
            <a:r>
              <a:rPr sz="2300" spc="110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óriumban alkalmazták a műholdak energia ellátásáho</a:t>
            </a:r>
            <a:r>
              <a:rPr sz="2300" spc="5" dirty="0">
                <a:latin typeface="Arial"/>
                <a:cs typeface="Arial"/>
              </a:rPr>
              <a:t>z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355600" marR="62293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fotovoltaikus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napcella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napsugárzást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egyenárammá alakítja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kb.30%-os hatásfokkal.</a:t>
            </a:r>
            <a:endParaRPr sz="23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Bár kezdetben nagyon drága technológia vol</a:t>
            </a:r>
            <a:r>
              <a:rPr sz="2300" spc="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,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jelenleg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csak kicsit drágáb, mint a dízelgenerátoros villamos energia előállítás.</a:t>
            </a:r>
            <a:endParaRPr sz="2300">
              <a:latin typeface="Arial"/>
              <a:cs typeface="Arial"/>
            </a:endParaRPr>
          </a:p>
          <a:p>
            <a:pPr marL="453390" marR="4097020" lvl="1" indent="-358140">
              <a:lnSpc>
                <a:spcPct val="100000"/>
              </a:lnSpc>
              <a:spcBef>
                <a:spcPts val="1764"/>
              </a:spcBef>
              <a:buFont typeface="Arial"/>
              <a:buChar char="•"/>
              <a:tabLst>
                <a:tab pos="454025" algn="l"/>
                <a:tab pos="1753870" algn="l"/>
              </a:tabLst>
            </a:pPr>
            <a:r>
              <a:rPr sz="2300" dirty="0">
                <a:latin typeface="Arial"/>
                <a:cs typeface="Arial"/>
              </a:rPr>
              <a:t>A fotovoltaikus napcella működése a félvezetőkön nyugszik	a fényelektromos jelenség egy változata.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501" y="4095750"/>
            <a:ext cx="4427474" cy="241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Energiadegradáció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204283"/>
            <a:ext cx="8420100" cy="211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 marR="5080" indent="-363855">
              <a:lnSpc>
                <a:spcPct val="100000"/>
              </a:lnSpc>
              <a:buFont typeface="Arial"/>
              <a:buChar char="•"/>
              <a:tabLst>
                <a:tab pos="377190" algn="l"/>
              </a:tabLst>
            </a:pPr>
            <a:r>
              <a:rPr sz="2200" spc="-15" dirty="0">
                <a:latin typeface="Arial"/>
                <a:cs typeface="Arial"/>
              </a:rPr>
              <a:t>Ahogy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hőenergia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melegebb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test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felől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hidegebb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felé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áramlik, 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hőmérséklet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kiegyenlítődik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és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munkavégzőképesség megszűnik.</a:t>
            </a:r>
            <a:endParaRPr sz="2200">
              <a:latin typeface="Arial"/>
              <a:cs typeface="Arial"/>
            </a:endParaRPr>
          </a:p>
          <a:p>
            <a:pPr marL="376555" marR="1775460" indent="-36385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7719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"hőerőgépek"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hőenergiát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mechanikai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munkává</a:t>
            </a:r>
            <a:r>
              <a:rPr sz="2200" spc="-10" dirty="0">
                <a:latin typeface="Arial"/>
                <a:cs typeface="Arial"/>
              </a:rPr>
              <a:t> alakítják.</a:t>
            </a:r>
            <a:endParaRPr sz="2200">
              <a:latin typeface="Arial"/>
              <a:cs typeface="Arial"/>
            </a:endParaRPr>
          </a:p>
          <a:p>
            <a:pPr marL="376555" indent="-36385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77190" algn="l"/>
              </a:tabLst>
            </a:pPr>
            <a:r>
              <a:rPr sz="2200" spc="-15" dirty="0">
                <a:latin typeface="Arial"/>
                <a:cs typeface="Arial"/>
              </a:rPr>
              <a:t>Bármely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gyakorlati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hőerőgép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csak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ciklusban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üzemelhe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4021201"/>
            <a:ext cx="1513205" cy="0"/>
          </a:xfrm>
          <a:custGeom>
            <a:avLst/>
            <a:gdLst/>
            <a:ahLst/>
            <a:cxnLst/>
            <a:rect l="l" t="t" r="r" b="b"/>
            <a:pathLst>
              <a:path w="1513205">
                <a:moveTo>
                  <a:pt x="1512887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287" y="4021201"/>
            <a:ext cx="0" cy="1006475"/>
          </a:xfrm>
          <a:custGeom>
            <a:avLst/>
            <a:gdLst/>
            <a:ahLst/>
            <a:cxnLst/>
            <a:rect l="l" t="t" r="r" b="b"/>
            <a:pathLst>
              <a:path h="1006475">
                <a:moveTo>
                  <a:pt x="0" y="0"/>
                </a:moveTo>
                <a:lnTo>
                  <a:pt x="0" y="100647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287" y="5029200"/>
            <a:ext cx="1513205" cy="0"/>
          </a:xfrm>
          <a:custGeom>
            <a:avLst/>
            <a:gdLst/>
            <a:ahLst/>
            <a:cxnLst/>
            <a:rect l="l" t="t" r="r" b="b"/>
            <a:pathLst>
              <a:path w="1513205">
                <a:moveTo>
                  <a:pt x="0" y="0"/>
                </a:moveTo>
                <a:lnTo>
                  <a:pt x="151288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062" y="3660775"/>
            <a:ext cx="114300" cy="719455"/>
          </a:xfrm>
          <a:custGeom>
            <a:avLst/>
            <a:gdLst/>
            <a:ahLst/>
            <a:cxnLst/>
            <a:rect l="l" t="t" r="r" b="b"/>
            <a:pathLst>
              <a:path w="114300" h="719454">
                <a:moveTo>
                  <a:pt x="38100" y="604774"/>
                </a:moveTo>
                <a:lnTo>
                  <a:pt x="0" y="604774"/>
                </a:lnTo>
                <a:lnTo>
                  <a:pt x="57150" y="719074"/>
                </a:lnTo>
                <a:lnTo>
                  <a:pt x="104775" y="623824"/>
                </a:lnTo>
                <a:lnTo>
                  <a:pt x="38100" y="623824"/>
                </a:lnTo>
                <a:lnTo>
                  <a:pt x="38100" y="604774"/>
                </a:lnTo>
                <a:close/>
              </a:path>
              <a:path w="114300" h="719454">
                <a:moveTo>
                  <a:pt x="76200" y="0"/>
                </a:moveTo>
                <a:lnTo>
                  <a:pt x="38100" y="0"/>
                </a:lnTo>
                <a:lnTo>
                  <a:pt x="38100" y="623824"/>
                </a:lnTo>
                <a:lnTo>
                  <a:pt x="76200" y="623824"/>
                </a:lnTo>
                <a:lnTo>
                  <a:pt x="76200" y="0"/>
                </a:lnTo>
                <a:close/>
              </a:path>
              <a:path w="114300" h="719454">
                <a:moveTo>
                  <a:pt x="114300" y="604774"/>
                </a:moveTo>
                <a:lnTo>
                  <a:pt x="76200" y="604774"/>
                </a:lnTo>
                <a:lnTo>
                  <a:pt x="76200" y="623824"/>
                </a:lnTo>
                <a:lnTo>
                  <a:pt x="104775" y="623824"/>
                </a:lnTo>
                <a:lnTo>
                  <a:pt x="114300" y="604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267" y="5152871"/>
            <a:ext cx="18757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hőenergiát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közlünk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3575" y="4021201"/>
            <a:ext cx="1513205" cy="0"/>
          </a:xfrm>
          <a:custGeom>
            <a:avLst/>
            <a:gdLst/>
            <a:ahLst/>
            <a:cxnLst/>
            <a:rect l="l" t="t" r="r" b="b"/>
            <a:pathLst>
              <a:path w="1513204">
                <a:moveTo>
                  <a:pt x="1512951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3575" y="4021201"/>
            <a:ext cx="0" cy="1006475"/>
          </a:xfrm>
          <a:custGeom>
            <a:avLst/>
            <a:gdLst/>
            <a:ahLst/>
            <a:cxnLst/>
            <a:rect l="l" t="t" r="r" b="b"/>
            <a:pathLst>
              <a:path h="1006475">
                <a:moveTo>
                  <a:pt x="0" y="0"/>
                </a:moveTo>
                <a:lnTo>
                  <a:pt x="0" y="100647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3575" y="5013325"/>
            <a:ext cx="1513205" cy="0"/>
          </a:xfrm>
          <a:custGeom>
            <a:avLst/>
            <a:gdLst/>
            <a:ahLst/>
            <a:cxnLst/>
            <a:rect l="l" t="t" r="r" b="b"/>
            <a:pathLst>
              <a:path w="1513204">
                <a:moveTo>
                  <a:pt x="0" y="0"/>
                </a:moveTo>
                <a:lnTo>
                  <a:pt x="151295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4029011"/>
            <a:ext cx="144462" cy="979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526" y="4452937"/>
            <a:ext cx="576262" cy="144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7900" y="4180204"/>
            <a:ext cx="649605" cy="114300"/>
          </a:xfrm>
          <a:custGeom>
            <a:avLst/>
            <a:gdLst/>
            <a:ahLst/>
            <a:cxnLst/>
            <a:rect l="l" t="t" r="r" b="b"/>
            <a:pathLst>
              <a:path w="649604" h="114300">
                <a:moveTo>
                  <a:pt x="611337" y="37973"/>
                </a:moveTo>
                <a:lnTo>
                  <a:pt x="553974" y="37973"/>
                </a:lnTo>
                <a:lnTo>
                  <a:pt x="554101" y="76073"/>
                </a:lnTo>
                <a:lnTo>
                  <a:pt x="535050" y="76121"/>
                </a:lnTo>
                <a:lnTo>
                  <a:pt x="535178" y="114300"/>
                </a:lnTo>
                <a:lnTo>
                  <a:pt x="649224" y="56769"/>
                </a:lnTo>
                <a:lnTo>
                  <a:pt x="611337" y="37973"/>
                </a:lnTo>
                <a:close/>
              </a:path>
              <a:path w="649604" h="114300">
                <a:moveTo>
                  <a:pt x="534923" y="38021"/>
                </a:moveTo>
                <a:lnTo>
                  <a:pt x="0" y="39370"/>
                </a:lnTo>
                <a:lnTo>
                  <a:pt x="0" y="77470"/>
                </a:lnTo>
                <a:lnTo>
                  <a:pt x="535050" y="76121"/>
                </a:lnTo>
                <a:lnTo>
                  <a:pt x="534923" y="38021"/>
                </a:lnTo>
                <a:close/>
              </a:path>
              <a:path w="649604" h="114300">
                <a:moveTo>
                  <a:pt x="553974" y="37973"/>
                </a:moveTo>
                <a:lnTo>
                  <a:pt x="534923" y="38021"/>
                </a:lnTo>
                <a:lnTo>
                  <a:pt x="535050" y="76121"/>
                </a:lnTo>
                <a:lnTo>
                  <a:pt x="554101" y="76073"/>
                </a:lnTo>
                <a:lnTo>
                  <a:pt x="553974" y="37973"/>
                </a:lnTo>
                <a:close/>
              </a:path>
              <a:path w="649604" h="114300">
                <a:moveTo>
                  <a:pt x="534797" y="0"/>
                </a:moveTo>
                <a:lnTo>
                  <a:pt x="534923" y="38021"/>
                </a:lnTo>
                <a:lnTo>
                  <a:pt x="611337" y="37973"/>
                </a:lnTo>
                <a:lnTo>
                  <a:pt x="534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51886" y="5171673"/>
            <a:ext cx="246126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gáz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kitágul,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mechanikai munkát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végez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27698" y="4021201"/>
            <a:ext cx="1513205" cy="0"/>
          </a:xfrm>
          <a:custGeom>
            <a:avLst/>
            <a:gdLst/>
            <a:ahLst/>
            <a:cxnLst/>
            <a:rect l="l" t="t" r="r" b="b"/>
            <a:pathLst>
              <a:path w="1513204">
                <a:moveTo>
                  <a:pt x="1512951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27826" y="4021201"/>
            <a:ext cx="0" cy="1006475"/>
          </a:xfrm>
          <a:custGeom>
            <a:avLst/>
            <a:gdLst/>
            <a:ahLst/>
            <a:cxnLst/>
            <a:rect l="l" t="t" r="r" b="b"/>
            <a:pathLst>
              <a:path h="1006475">
                <a:moveTo>
                  <a:pt x="0" y="0"/>
                </a:moveTo>
                <a:lnTo>
                  <a:pt x="0" y="100647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7826" y="5029200"/>
            <a:ext cx="1513205" cy="0"/>
          </a:xfrm>
          <a:custGeom>
            <a:avLst/>
            <a:gdLst/>
            <a:ahLst/>
            <a:cxnLst/>
            <a:rect l="l" t="t" r="r" b="b"/>
            <a:pathLst>
              <a:path w="1513204">
                <a:moveTo>
                  <a:pt x="0" y="0"/>
                </a:moveTo>
                <a:lnTo>
                  <a:pt x="151282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59601" y="4597400"/>
            <a:ext cx="114300" cy="719455"/>
          </a:xfrm>
          <a:custGeom>
            <a:avLst/>
            <a:gdLst/>
            <a:ahLst/>
            <a:cxnLst/>
            <a:rect l="l" t="t" r="r" b="b"/>
            <a:pathLst>
              <a:path w="114300" h="719454">
                <a:moveTo>
                  <a:pt x="38096" y="604774"/>
                </a:moveTo>
                <a:lnTo>
                  <a:pt x="0" y="604774"/>
                </a:lnTo>
                <a:lnTo>
                  <a:pt x="57150" y="719074"/>
                </a:lnTo>
                <a:lnTo>
                  <a:pt x="104775" y="623824"/>
                </a:lnTo>
                <a:lnTo>
                  <a:pt x="38100" y="623824"/>
                </a:lnTo>
                <a:lnTo>
                  <a:pt x="38096" y="604774"/>
                </a:lnTo>
                <a:close/>
              </a:path>
              <a:path w="114300" h="719454">
                <a:moveTo>
                  <a:pt x="76073" y="0"/>
                </a:moveTo>
                <a:lnTo>
                  <a:pt x="37973" y="0"/>
                </a:lnTo>
                <a:lnTo>
                  <a:pt x="38100" y="623824"/>
                </a:lnTo>
                <a:lnTo>
                  <a:pt x="76200" y="623824"/>
                </a:lnTo>
                <a:lnTo>
                  <a:pt x="76073" y="0"/>
                </a:lnTo>
                <a:close/>
              </a:path>
              <a:path w="114300" h="719454">
                <a:moveTo>
                  <a:pt x="114300" y="604774"/>
                </a:moveTo>
                <a:lnTo>
                  <a:pt x="76196" y="604774"/>
                </a:lnTo>
                <a:lnTo>
                  <a:pt x="76200" y="623824"/>
                </a:lnTo>
                <a:lnTo>
                  <a:pt x="104775" y="623824"/>
                </a:lnTo>
                <a:lnTo>
                  <a:pt x="114300" y="604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59628" y="5379947"/>
            <a:ext cx="3072130" cy="71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gáz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kiindulási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állapotba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kerül, így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ciklus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ismétlődhet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– bizonyos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hőveszteség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mellett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77050" y="4029011"/>
            <a:ext cx="144462" cy="982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21576" y="4460811"/>
            <a:ext cx="576262" cy="144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08850" y="4164203"/>
            <a:ext cx="720725" cy="114300"/>
          </a:xfrm>
          <a:custGeom>
            <a:avLst/>
            <a:gdLst/>
            <a:ahLst/>
            <a:cxnLst/>
            <a:rect l="l" t="t" r="r" b="b"/>
            <a:pathLst>
              <a:path w="720725" h="114300">
                <a:moveTo>
                  <a:pt x="114426" y="0"/>
                </a:moveTo>
                <a:lnTo>
                  <a:pt x="0" y="56896"/>
                </a:lnTo>
                <a:lnTo>
                  <a:pt x="114173" y="114300"/>
                </a:lnTo>
                <a:lnTo>
                  <a:pt x="114257" y="76242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42" y="38100"/>
                </a:lnTo>
                <a:lnTo>
                  <a:pt x="114426" y="0"/>
                </a:lnTo>
                <a:close/>
              </a:path>
              <a:path w="720725" h="114300">
                <a:moveTo>
                  <a:pt x="114342" y="38142"/>
                </a:moveTo>
                <a:lnTo>
                  <a:pt x="114257" y="76242"/>
                </a:lnTo>
                <a:lnTo>
                  <a:pt x="720725" y="77597"/>
                </a:lnTo>
                <a:lnTo>
                  <a:pt x="720725" y="39497"/>
                </a:lnTo>
                <a:lnTo>
                  <a:pt x="114342" y="38142"/>
                </a:lnTo>
                <a:close/>
              </a:path>
              <a:path w="720725" h="114300">
                <a:moveTo>
                  <a:pt x="95250" y="38100"/>
                </a:moveTo>
                <a:lnTo>
                  <a:pt x="95250" y="76200"/>
                </a:lnTo>
                <a:lnTo>
                  <a:pt x="114257" y="76242"/>
                </a:lnTo>
                <a:lnTo>
                  <a:pt x="114342" y="38142"/>
                </a:lnTo>
                <a:lnTo>
                  <a:pt x="95250" y="38100"/>
                </a:lnTo>
                <a:close/>
              </a:path>
              <a:path w="720725" h="114300">
                <a:moveTo>
                  <a:pt x="114342" y="38100"/>
                </a:moveTo>
                <a:lnTo>
                  <a:pt x="95250" y="38100"/>
                </a:lnTo>
                <a:lnTo>
                  <a:pt x="114342" y="38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2987" y="4038536"/>
            <a:ext cx="144462" cy="982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7450" y="4462462"/>
            <a:ext cx="576262" cy="144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Fotovoltaikus napcellák</a:t>
            </a:r>
          </a:p>
        </p:txBody>
      </p:sp>
      <p:sp>
        <p:nvSpPr>
          <p:cNvPr id="3" name="object 3"/>
          <p:cNvSpPr/>
          <p:nvPr/>
        </p:nvSpPr>
        <p:spPr>
          <a:xfrm>
            <a:off x="1476375" y="1125537"/>
            <a:ext cx="6337300" cy="5216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4179" y="1037520"/>
            <a:ext cx="4718050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70" dirty="0">
                <a:latin typeface="Palatino Linotype"/>
                <a:cs typeface="Palatino Linotype"/>
              </a:rPr>
              <a:t>A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90" dirty="0">
                <a:latin typeface="Palatino Linotype"/>
                <a:cs typeface="Palatino Linotype"/>
              </a:rPr>
              <a:t>fényelektromos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85" dirty="0">
                <a:latin typeface="Palatino Linotype"/>
                <a:cs typeface="Palatino Linotype"/>
              </a:rPr>
              <a:t>cellák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85" dirty="0">
                <a:latin typeface="Palatino Linotype"/>
                <a:cs typeface="Palatino Linotype"/>
              </a:rPr>
              <a:t>között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110" dirty="0">
                <a:latin typeface="Palatino Linotype"/>
                <a:cs typeface="Palatino Linotype"/>
              </a:rPr>
              <a:t>vannak</a:t>
            </a:r>
            <a:r>
              <a:rPr sz="1800" spc="-90" dirty="0">
                <a:latin typeface="Palatino Linotype"/>
                <a:cs typeface="Palatino Linotype"/>
              </a:rPr>
              <a:t> fotovoltaikus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80" dirty="0">
                <a:latin typeface="Palatino Linotype"/>
                <a:cs typeface="Palatino Linotype"/>
              </a:rPr>
              <a:t>(fotofeszültség)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80" dirty="0">
                <a:latin typeface="Palatino Linotype"/>
                <a:cs typeface="Palatino Linotype"/>
              </a:rPr>
              <a:t>cellák,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110" dirty="0">
                <a:latin typeface="Palatino Linotype"/>
                <a:cs typeface="Palatino Linotype"/>
              </a:rPr>
              <a:t>amelyekben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120" dirty="0">
                <a:latin typeface="Palatino Linotype"/>
                <a:cs typeface="Palatino Linotype"/>
              </a:rPr>
              <a:t>a</a:t>
            </a:r>
            <a:r>
              <a:rPr sz="1800" spc="-60" dirty="0">
                <a:latin typeface="Palatino Linotype"/>
                <a:cs typeface="Palatino Linotype"/>
              </a:rPr>
              <a:t> </a:t>
            </a:r>
            <a:r>
              <a:rPr sz="1800" spc="-105" dirty="0">
                <a:latin typeface="Palatino Linotype"/>
                <a:cs typeface="Palatino Linotype"/>
              </a:rPr>
              <a:t>fényhullámok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95" dirty="0">
                <a:latin typeface="Palatino Linotype"/>
                <a:cs typeface="Palatino Linotype"/>
              </a:rPr>
              <a:t>hatására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105" dirty="0">
                <a:latin typeface="Palatino Linotype"/>
                <a:cs typeface="Palatino Linotype"/>
              </a:rPr>
              <a:t>feszültség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95" dirty="0">
                <a:latin typeface="Palatino Linotype"/>
                <a:cs typeface="Palatino Linotype"/>
              </a:rPr>
              <a:t>keletkezik,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110" dirty="0">
                <a:latin typeface="Palatino Linotype"/>
                <a:cs typeface="Palatino Linotype"/>
              </a:rPr>
              <a:t>és</a:t>
            </a:r>
            <a:r>
              <a:rPr sz="1800" spc="-60" dirty="0">
                <a:latin typeface="Palatino Linotype"/>
                <a:cs typeface="Palatino Linotype"/>
              </a:rPr>
              <a:t> </a:t>
            </a:r>
            <a:r>
              <a:rPr sz="1800" spc="-90" dirty="0">
                <a:latin typeface="Palatino Linotype"/>
                <a:cs typeface="Palatino Linotype"/>
              </a:rPr>
              <a:t>fotokonduktiv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80" dirty="0">
                <a:latin typeface="Palatino Linotype"/>
                <a:cs typeface="Palatino Linotype"/>
              </a:rPr>
              <a:t>(fotovezetési)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80" dirty="0">
                <a:latin typeface="Palatino Linotype"/>
                <a:cs typeface="Palatino Linotype"/>
              </a:rPr>
              <a:t>cellák,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120" dirty="0">
                <a:latin typeface="Palatino Linotype"/>
                <a:cs typeface="Palatino Linotype"/>
              </a:rPr>
              <a:t>amelyek</a:t>
            </a:r>
            <a:r>
              <a:rPr sz="1800" spc="-55" dirty="0">
                <a:latin typeface="Palatino Linotype"/>
                <a:cs typeface="Palatino Linotype"/>
              </a:rPr>
              <a:t> </a:t>
            </a:r>
            <a:r>
              <a:rPr sz="1800" spc="-114" dirty="0">
                <a:latin typeface="Palatino Linotype"/>
                <a:cs typeface="Palatino Linotype"/>
              </a:rPr>
              <a:t>vezetőképessége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120" dirty="0">
                <a:latin typeface="Palatino Linotype"/>
                <a:cs typeface="Palatino Linotype"/>
              </a:rPr>
              <a:t>a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100" dirty="0">
                <a:latin typeface="Palatino Linotype"/>
                <a:cs typeface="Palatino Linotype"/>
              </a:rPr>
              <a:t>beérkezó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110" dirty="0">
                <a:latin typeface="Palatino Linotype"/>
                <a:cs typeface="Palatino Linotype"/>
              </a:rPr>
              <a:t>fény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114" dirty="0">
                <a:latin typeface="Palatino Linotype"/>
                <a:cs typeface="Palatino Linotype"/>
              </a:rPr>
              <a:t>mennyiségével</a:t>
            </a:r>
            <a:r>
              <a:rPr sz="1800" spc="-45" dirty="0">
                <a:latin typeface="Palatino Linotype"/>
                <a:cs typeface="Palatino Linotype"/>
              </a:rPr>
              <a:t> </a:t>
            </a:r>
            <a:r>
              <a:rPr sz="1800" spc="-60" dirty="0">
                <a:latin typeface="Palatino Linotype"/>
                <a:cs typeface="Palatino Linotype"/>
              </a:rPr>
              <a:t>nő.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46" y="30046"/>
            <a:ext cx="9113953" cy="6827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Fotovoltaikus napcellák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769" y="1280445"/>
            <a:ext cx="7840980" cy="422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35" marR="530860" indent="-342900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Az árcsökkenés következtében a megújuló alapú elektromos energiatermelés domináns eszköze lett.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6235" marR="528955" indent="-342900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Jelenleg a hálózattól távol eső helyeke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,használata gazdaságosabb, mint a hálózat fejlesztés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6235" marR="5080" indent="-3429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Kis távoli falvak áramellátása,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mezőgazdasági öntözés, figyelmeztető jelzések működtetése tipikus működési területe.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75920" marR="527050" indent="-363220">
              <a:lnSpc>
                <a:spcPct val="100000"/>
              </a:lnSpc>
              <a:buFont typeface="Arial"/>
              <a:buChar char="•"/>
              <a:tabLst>
                <a:tab pos="376555" algn="l"/>
              </a:tabLst>
            </a:pPr>
            <a:r>
              <a:rPr sz="2400" dirty="0">
                <a:latin typeface="Arial"/>
                <a:cs typeface="Arial"/>
              </a:rPr>
              <a:t>Környezeti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hatása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közel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nulla,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csak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gyártása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és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hulladéka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jelent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kémiai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szennyezést.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47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53066"/>
            <a:ext cx="31934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Fotovoltaikus napcellák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217213"/>
            <a:ext cx="14071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8D86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008D86"/>
                </a:solidFill>
                <a:latin typeface="Arial"/>
                <a:cs typeface="Arial"/>
              </a:rPr>
              <a:t>lőnyök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718556"/>
            <a:ext cx="141605" cy="130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167" y="1720147"/>
            <a:ext cx="3202305" cy="1434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6000"/>
              </a:lnSpc>
            </a:pPr>
            <a:r>
              <a:rPr sz="2000" dirty="0">
                <a:latin typeface="Arial"/>
                <a:cs typeface="Arial"/>
              </a:rPr>
              <a:t>szabadon </a:t>
            </a:r>
            <a:r>
              <a:rPr sz="2000" dirty="0" err="1">
                <a:latin typeface="Arial"/>
                <a:cs typeface="Arial"/>
              </a:rPr>
              <a:t>rendelkezésre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áll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kimeríthetetlen</a:t>
            </a: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000" dirty="0">
                <a:latin typeface="Arial"/>
                <a:cs typeface="Arial"/>
              </a:rPr>
              <a:t>tiszta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8267" y="3631737"/>
            <a:ext cx="17621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8D86"/>
                </a:solidFill>
                <a:latin typeface="Arial"/>
                <a:cs typeface="Arial"/>
              </a:rPr>
              <a:t>Hátrányok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4133080"/>
            <a:ext cx="141605" cy="225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167" y="4134671"/>
            <a:ext cx="3145790" cy="2182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6595">
              <a:lnSpc>
                <a:spcPct val="156000"/>
              </a:lnSpc>
            </a:pPr>
            <a:r>
              <a:rPr sz="2000" dirty="0">
                <a:latin typeface="Arial"/>
                <a:cs typeface="Arial"/>
              </a:rPr>
              <a:t>Csak nappal működik Felhős idő zavarja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56000"/>
              </a:lnSpc>
            </a:pPr>
            <a:r>
              <a:rPr sz="2000" dirty="0">
                <a:latin typeface="Arial"/>
                <a:cs typeface="Arial"/>
              </a:rPr>
              <a:t>Kis kimenő teljesítmény Nagy felületet igényel Beruházási költsége magas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3501" y="1196975"/>
            <a:ext cx="4267200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5" y="0"/>
            <a:ext cx="9133984" cy="6847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0851" y="4005198"/>
            <a:ext cx="2231390" cy="2303780"/>
          </a:xfrm>
          <a:custGeom>
            <a:avLst/>
            <a:gdLst/>
            <a:ahLst/>
            <a:cxnLst/>
            <a:rect l="l" t="t" r="r" b="b"/>
            <a:pathLst>
              <a:path w="2231390" h="2303779">
                <a:moveTo>
                  <a:pt x="0" y="1151763"/>
                </a:moveTo>
                <a:lnTo>
                  <a:pt x="3697" y="1057312"/>
                </a:lnTo>
                <a:lnTo>
                  <a:pt x="14598" y="964961"/>
                </a:lnTo>
                <a:lnTo>
                  <a:pt x="32416" y="875008"/>
                </a:lnTo>
                <a:lnTo>
                  <a:pt x="56863" y="787749"/>
                </a:lnTo>
                <a:lnTo>
                  <a:pt x="87653" y="703480"/>
                </a:lnTo>
                <a:lnTo>
                  <a:pt x="124500" y="622499"/>
                </a:lnTo>
                <a:lnTo>
                  <a:pt x="167115" y="545101"/>
                </a:lnTo>
                <a:lnTo>
                  <a:pt x="215213" y="471583"/>
                </a:lnTo>
                <a:lnTo>
                  <a:pt x="268506" y="402242"/>
                </a:lnTo>
                <a:lnTo>
                  <a:pt x="326707" y="337375"/>
                </a:lnTo>
                <a:lnTo>
                  <a:pt x="389530" y="277278"/>
                </a:lnTo>
                <a:lnTo>
                  <a:pt x="456687" y="222247"/>
                </a:lnTo>
                <a:lnTo>
                  <a:pt x="527893" y="172580"/>
                </a:lnTo>
                <a:lnTo>
                  <a:pt x="602859" y="128573"/>
                </a:lnTo>
                <a:lnTo>
                  <a:pt x="681299" y="90523"/>
                </a:lnTo>
                <a:lnTo>
                  <a:pt x="762926" y="58725"/>
                </a:lnTo>
                <a:lnTo>
                  <a:pt x="847453" y="33478"/>
                </a:lnTo>
                <a:lnTo>
                  <a:pt x="934594" y="15076"/>
                </a:lnTo>
                <a:lnTo>
                  <a:pt x="1024061" y="3818"/>
                </a:lnTo>
                <a:lnTo>
                  <a:pt x="1115568" y="0"/>
                </a:lnTo>
                <a:lnTo>
                  <a:pt x="1207075" y="3818"/>
                </a:lnTo>
                <a:lnTo>
                  <a:pt x="1296545" y="15076"/>
                </a:lnTo>
                <a:lnTo>
                  <a:pt x="1383689" y="33478"/>
                </a:lnTo>
                <a:lnTo>
                  <a:pt x="1468222" y="58725"/>
                </a:lnTo>
                <a:lnTo>
                  <a:pt x="1549856" y="90523"/>
                </a:lnTo>
                <a:lnTo>
                  <a:pt x="1628304" y="128573"/>
                </a:lnTo>
                <a:lnTo>
                  <a:pt x="1703278" y="172580"/>
                </a:lnTo>
                <a:lnTo>
                  <a:pt x="1774492" y="222247"/>
                </a:lnTo>
                <a:lnTo>
                  <a:pt x="1841659" y="277278"/>
                </a:lnTo>
                <a:lnTo>
                  <a:pt x="1904492" y="337375"/>
                </a:lnTo>
                <a:lnTo>
                  <a:pt x="1962702" y="402242"/>
                </a:lnTo>
                <a:lnTo>
                  <a:pt x="2016005" y="471583"/>
                </a:lnTo>
                <a:lnTo>
                  <a:pt x="2064111" y="545101"/>
                </a:lnTo>
                <a:lnTo>
                  <a:pt x="2106735" y="622499"/>
                </a:lnTo>
                <a:lnTo>
                  <a:pt x="2143589" y="703480"/>
                </a:lnTo>
                <a:lnTo>
                  <a:pt x="2174386" y="787749"/>
                </a:lnTo>
                <a:lnTo>
                  <a:pt x="2198839" y="875008"/>
                </a:lnTo>
                <a:lnTo>
                  <a:pt x="2216661" y="964961"/>
                </a:lnTo>
                <a:lnTo>
                  <a:pt x="2227564" y="1057312"/>
                </a:lnTo>
                <a:lnTo>
                  <a:pt x="2231263" y="1151763"/>
                </a:lnTo>
                <a:lnTo>
                  <a:pt x="2227564" y="1246227"/>
                </a:lnTo>
                <a:lnTo>
                  <a:pt x="2216661" y="1338588"/>
                </a:lnTo>
                <a:lnTo>
                  <a:pt x="2198839" y="1428550"/>
                </a:lnTo>
                <a:lnTo>
                  <a:pt x="2174386" y="1515815"/>
                </a:lnTo>
                <a:lnTo>
                  <a:pt x="2143589" y="1600088"/>
                </a:lnTo>
                <a:lnTo>
                  <a:pt x="2106735" y="1681071"/>
                </a:lnTo>
                <a:lnTo>
                  <a:pt x="2064111" y="1758469"/>
                </a:lnTo>
                <a:lnTo>
                  <a:pt x="2016005" y="1831986"/>
                </a:lnTo>
                <a:lnTo>
                  <a:pt x="1962702" y="1901324"/>
                </a:lnTo>
                <a:lnTo>
                  <a:pt x="1904492" y="1966188"/>
                </a:lnTo>
                <a:lnTo>
                  <a:pt x="1841659" y="2026281"/>
                </a:lnTo>
                <a:lnTo>
                  <a:pt x="1774492" y="2081307"/>
                </a:lnTo>
                <a:lnTo>
                  <a:pt x="1703278" y="2130969"/>
                </a:lnTo>
                <a:lnTo>
                  <a:pt x="1628304" y="2174971"/>
                </a:lnTo>
                <a:lnTo>
                  <a:pt x="1549856" y="2213017"/>
                </a:lnTo>
                <a:lnTo>
                  <a:pt x="1468222" y="2244809"/>
                </a:lnTo>
                <a:lnTo>
                  <a:pt x="1383689" y="2270053"/>
                </a:lnTo>
                <a:lnTo>
                  <a:pt x="1296545" y="2288451"/>
                </a:lnTo>
                <a:lnTo>
                  <a:pt x="1207075" y="2299708"/>
                </a:lnTo>
                <a:lnTo>
                  <a:pt x="1115568" y="2303526"/>
                </a:lnTo>
                <a:lnTo>
                  <a:pt x="1024061" y="2299708"/>
                </a:lnTo>
                <a:lnTo>
                  <a:pt x="934594" y="2288451"/>
                </a:lnTo>
                <a:lnTo>
                  <a:pt x="847453" y="2270053"/>
                </a:lnTo>
                <a:lnTo>
                  <a:pt x="762926" y="2244809"/>
                </a:lnTo>
                <a:lnTo>
                  <a:pt x="681299" y="2213017"/>
                </a:lnTo>
                <a:lnTo>
                  <a:pt x="602859" y="2174971"/>
                </a:lnTo>
                <a:lnTo>
                  <a:pt x="527893" y="2130969"/>
                </a:lnTo>
                <a:lnTo>
                  <a:pt x="456687" y="2081307"/>
                </a:lnTo>
                <a:lnTo>
                  <a:pt x="389530" y="2026281"/>
                </a:lnTo>
                <a:lnTo>
                  <a:pt x="326707" y="1966188"/>
                </a:lnTo>
                <a:lnTo>
                  <a:pt x="268506" y="1901324"/>
                </a:lnTo>
                <a:lnTo>
                  <a:pt x="215213" y="1831986"/>
                </a:lnTo>
                <a:lnTo>
                  <a:pt x="167115" y="1758469"/>
                </a:lnTo>
                <a:lnTo>
                  <a:pt x="124500" y="1681071"/>
                </a:lnTo>
                <a:lnTo>
                  <a:pt x="87653" y="1600088"/>
                </a:lnTo>
                <a:lnTo>
                  <a:pt x="56863" y="1515815"/>
                </a:lnTo>
                <a:lnTo>
                  <a:pt x="32416" y="1428550"/>
                </a:lnTo>
                <a:lnTo>
                  <a:pt x="14598" y="1338588"/>
                </a:lnTo>
                <a:lnTo>
                  <a:pt x="3697" y="1246227"/>
                </a:lnTo>
                <a:lnTo>
                  <a:pt x="0" y="1151763"/>
                </a:lnTo>
                <a:close/>
              </a:path>
            </a:pathLst>
          </a:custGeom>
          <a:ln w="285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8082" y="5005018"/>
            <a:ext cx="296545" cy="306705"/>
          </a:xfrm>
          <a:custGeom>
            <a:avLst/>
            <a:gdLst/>
            <a:ahLst/>
            <a:cxnLst/>
            <a:rect l="l" t="t" r="r" b="b"/>
            <a:pathLst>
              <a:path w="296545" h="306704">
                <a:moveTo>
                  <a:pt x="136798" y="0"/>
                </a:moveTo>
                <a:lnTo>
                  <a:pt x="95757" y="9447"/>
                </a:lnTo>
                <a:lnTo>
                  <a:pt x="59885" y="29752"/>
                </a:lnTo>
                <a:lnTo>
                  <a:pt x="30923" y="59122"/>
                </a:lnTo>
                <a:lnTo>
                  <a:pt x="10613" y="95764"/>
                </a:lnTo>
                <a:lnTo>
                  <a:pt x="695" y="137884"/>
                </a:lnTo>
                <a:lnTo>
                  <a:pt x="0" y="152832"/>
                </a:lnTo>
                <a:lnTo>
                  <a:pt x="611" y="166829"/>
                </a:lnTo>
                <a:lnTo>
                  <a:pt x="10192" y="208661"/>
                </a:lnTo>
                <a:lnTo>
                  <a:pt x="30152" y="245193"/>
                </a:lnTo>
                <a:lnTo>
                  <a:pt x="58885" y="274666"/>
                </a:lnTo>
                <a:lnTo>
                  <a:pt x="94784" y="295319"/>
                </a:lnTo>
                <a:lnTo>
                  <a:pt x="136244" y="305393"/>
                </a:lnTo>
                <a:lnTo>
                  <a:pt x="151022" y="306096"/>
                </a:lnTo>
                <a:lnTo>
                  <a:pt x="165086" y="305151"/>
                </a:lnTo>
                <a:lnTo>
                  <a:pt x="204718" y="294549"/>
                </a:lnTo>
                <a:lnTo>
                  <a:pt x="239243" y="273443"/>
                </a:lnTo>
                <a:lnTo>
                  <a:pt x="267033" y="243302"/>
                </a:lnTo>
                <a:lnTo>
                  <a:pt x="286458" y="205598"/>
                </a:lnTo>
                <a:lnTo>
                  <a:pt x="295890" y="161801"/>
                </a:lnTo>
                <a:lnTo>
                  <a:pt x="296531" y="146102"/>
                </a:lnTo>
                <a:lnTo>
                  <a:pt x="295293" y="131888"/>
                </a:lnTo>
                <a:lnTo>
                  <a:pt x="284306" y="91911"/>
                </a:lnTo>
                <a:lnTo>
                  <a:pt x="263344" y="57183"/>
                </a:lnTo>
                <a:lnTo>
                  <a:pt x="233603" y="29315"/>
                </a:lnTo>
                <a:lnTo>
                  <a:pt x="196282" y="9914"/>
                </a:lnTo>
                <a:lnTo>
                  <a:pt x="152578" y="590"/>
                </a:lnTo>
                <a:lnTo>
                  <a:pt x="13679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68082" y="5005018"/>
            <a:ext cx="296545" cy="306705"/>
          </a:xfrm>
          <a:custGeom>
            <a:avLst/>
            <a:gdLst/>
            <a:ahLst/>
            <a:cxnLst/>
            <a:rect l="l" t="t" r="r" b="b"/>
            <a:pathLst>
              <a:path w="296545" h="306704">
                <a:moveTo>
                  <a:pt x="0" y="152832"/>
                </a:moveTo>
                <a:lnTo>
                  <a:pt x="6066" y="109284"/>
                </a:lnTo>
                <a:lnTo>
                  <a:pt x="23106" y="70617"/>
                </a:lnTo>
                <a:lnTo>
                  <a:pt x="49378" y="38623"/>
                </a:lnTo>
                <a:lnTo>
                  <a:pt x="83140" y="15097"/>
                </a:lnTo>
                <a:lnTo>
                  <a:pt x="122651" y="1831"/>
                </a:lnTo>
                <a:lnTo>
                  <a:pt x="136798" y="0"/>
                </a:lnTo>
                <a:lnTo>
                  <a:pt x="152578" y="590"/>
                </a:lnTo>
                <a:lnTo>
                  <a:pt x="196282" y="9914"/>
                </a:lnTo>
                <a:lnTo>
                  <a:pt x="233603" y="29315"/>
                </a:lnTo>
                <a:lnTo>
                  <a:pt x="263344" y="57183"/>
                </a:lnTo>
                <a:lnTo>
                  <a:pt x="284306" y="91911"/>
                </a:lnTo>
                <a:lnTo>
                  <a:pt x="295293" y="131888"/>
                </a:lnTo>
                <a:lnTo>
                  <a:pt x="296531" y="146102"/>
                </a:lnTo>
                <a:lnTo>
                  <a:pt x="295890" y="161801"/>
                </a:lnTo>
                <a:lnTo>
                  <a:pt x="286458" y="205598"/>
                </a:lnTo>
                <a:lnTo>
                  <a:pt x="267033" y="243302"/>
                </a:lnTo>
                <a:lnTo>
                  <a:pt x="239243" y="273443"/>
                </a:lnTo>
                <a:lnTo>
                  <a:pt x="204718" y="294549"/>
                </a:lnTo>
                <a:lnTo>
                  <a:pt x="165086" y="305151"/>
                </a:lnTo>
                <a:lnTo>
                  <a:pt x="151022" y="306096"/>
                </a:lnTo>
                <a:lnTo>
                  <a:pt x="136244" y="305393"/>
                </a:lnTo>
                <a:lnTo>
                  <a:pt x="94784" y="295319"/>
                </a:lnTo>
                <a:lnTo>
                  <a:pt x="58885" y="274666"/>
                </a:lnTo>
                <a:lnTo>
                  <a:pt x="30152" y="245193"/>
                </a:lnTo>
                <a:lnTo>
                  <a:pt x="10192" y="208661"/>
                </a:lnTo>
                <a:lnTo>
                  <a:pt x="611" y="166829"/>
                </a:lnTo>
                <a:lnTo>
                  <a:pt x="0" y="15283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327" y="5004800"/>
            <a:ext cx="147955" cy="307975"/>
          </a:xfrm>
          <a:custGeom>
            <a:avLst/>
            <a:gdLst/>
            <a:ahLst/>
            <a:cxnLst/>
            <a:rect l="l" t="t" r="r" b="b"/>
            <a:pathLst>
              <a:path w="147954" h="307975">
                <a:moveTo>
                  <a:pt x="69647" y="0"/>
                </a:moveTo>
                <a:lnTo>
                  <a:pt x="36740" y="20551"/>
                </a:lnTo>
                <a:lnTo>
                  <a:pt x="17448" y="54330"/>
                </a:lnTo>
                <a:lnTo>
                  <a:pt x="4642" y="99960"/>
                </a:lnTo>
                <a:lnTo>
                  <a:pt x="0" y="153939"/>
                </a:lnTo>
                <a:lnTo>
                  <a:pt x="154" y="163989"/>
                </a:lnTo>
                <a:lnTo>
                  <a:pt x="6354" y="216392"/>
                </a:lnTo>
                <a:lnTo>
                  <a:pt x="20522" y="259968"/>
                </a:lnTo>
                <a:lnTo>
                  <a:pt x="49221" y="298368"/>
                </a:lnTo>
                <a:lnTo>
                  <a:pt x="76165" y="307911"/>
                </a:lnTo>
                <a:lnTo>
                  <a:pt x="84513" y="306359"/>
                </a:lnTo>
                <a:lnTo>
                  <a:pt x="114484" y="281797"/>
                </a:lnTo>
                <a:lnTo>
                  <a:pt x="131880" y="246491"/>
                </a:lnTo>
                <a:lnTo>
                  <a:pt x="143322" y="199266"/>
                </a:lnTo>
                <a:lnTo>
                  <a:pt x="147370" y="142420"/>
                </a:lnTo>
                <a:lnTo>
                  <a:pt x="146204" y="124321"/>
                </a:lnTo>
                <a:lnTo>
                  <a:pt x="136973" y="74905"/>
                </a:lnTo>
                <a:lnTo>
                  <a:pt x="120217" y="35449"/>
                </a:lnTo>
                <a:lnTo>
                  <a:pt x="88554" y="4204"/>
                </a:lnTo>
                <a:lnTo>
                  <a:pt x="69647" y="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327" y="5004800"/>
            <a:ext cx="147955" cy="307975"/>
          </a:xfrm>
          <a:custGeom>
            <a:avLst/>
            <a:gdLst/>
            <a:ahLst/>
            <a:cxnLst/>
            <a:rect l="l" t="t" r="r" b="b"/>
            <a:pathLst>
              <a:path w="147954" h="307975">
                <a:moveTo>
                  <a:pt x="0" y="153939"/>
                </a:moveTo>
                <a:lnTo>
                  <a:pt x="4642" y="99960"/>
                </a:lnTo>
                <a:lnTo>
                  <a:pt x="17448" y="54330"/>
                </a:lnTo>
                <a:lnTo>
                  <a:pt x="36740" y="20551"/>
                </a:lnTo>
                <a:lnTo>
                  <a:pt x="69647" y="0"/>
                </a:lnTo>
                <a:lnTo>
                  <a:pt x="79314" y="1045"/>
                </a:lnTo>
                <a:lnTo>
                  <a:pt x="113198" y="25098"/>
                </a:lnTo>
                <a:lnTo>
                  <a:pt x="132156" y="60479"/>
                </a:lnTo>
                <a:lnTo>
                  <a:pt x="144048" y="106952"/>
                </a:lnTo>
                <a:lnTo>
                  <a:pt x="147370" y="142420"/>
                </a:lnTo>
                <a:lnTo>
                  <a:pt x="146931" y="162296"/>
                </a:lnTo>
                <a:lnTo>
                  <a:pt x="140259" y="216190"/>
                </a:lnTo>
                <a:lnTo>
                  <a:pt x="126672" y="259698"/>
                </a:lnTo>
                <a:lnTo>
                  <a:pt x="100289" y="297578"/>
                </a:lnTo>
                <a:lnTo>
                  <a:pt x="76165" y="307911"/>
                </a:lnTo>
                <a:lnTo>
                  <a:pt x="66778" y="306820"/>
                </a:lnTo>
                <a:lnTo>
                  <a:pt x="33655" y="282409"/>
                </a:lnTo>
                <a:lnTo>
                  <a:pt x="15006" y="246637"/>
                </a:lnTo>
                <a:lnTo>
                  <a:pt x="3328" y="199735"/>
                </a:lnTo>
                <a:lnTo>
                  <a:pt x="0" y="1539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3735" y="5154929"/>
            <a:ext cx="896619" cy="695325"/>
          </a:xfrm>
          <a:custGeom>
            <a:avLst/>
            <a:gdLst/>
            <a:ahLst/>
            <a:cxnLst/>
            <a:rect l="l" t="t" r="r" b="b"/>
            <a:pathLst>
              <a:path w="896620" h="695325">
                <a:moveTo>
                  <a:pt x="36956" y="618032"/>
                </a:moveTo>
                <a:lnTo>
                  <a:pt x="0" y="694791"/>
                </a:lnTo>
                <a:lnTo>
                  <a:pt x="83565" y="678319"/>
                </a:lnTo>
                <a:lnTo>
                  <a:pt x="69181" y="659714"/>
                </a:lnTo>
                <a:lnTo>
                  <a:pt x="53212" y="659714"/>
                </a:lnTo>
                <a:lnTo>
                  <a:pt x="47370" y="652183"/>
                </a:lnTo>
                <a:lnTo>
                  <a:pt x="57376" y="644444"/>
                </a:lnTo>
                <a:lnTo>
                  <a:pt x="36956" y="618032"/>
                </a:lnTo>
                <a:close/>
              </a:path>
              <a:path w="896620" h="695325">
                <a:moveTo>
                  <a:pt x="57376" y="644444"/>
                </a:moveTo>
                <a:lnTo>
                  <a:pt x="47370" y="652183"/>
                </a:lnTo>
                <a:lnTo>
                  <a:pt x="53212" y="659714"/>
                </a:lnTo>
                <a:lnTo>
                  <a:pt x="63205" y="651984"/>
                </a:lnTo>
                <a:lnTo>
                  <a:pt x="57376" y="644444"/>
                </a:lnTo>
                <a:close/>
              </a:path>
              <a:path w="896620" h="695325">
                <a:moveTo>
                  <a:pt x="63205" y="651984"/>
                </a:moveTo>
                <a:lnTo>
                  <a:pt x="53212" y="659714"/>
                </a:lnTo>
                <a:lnTo>
                  <a:pt x="69181" y="659714"/>
                </a:lnTo>
                <a:lnTo>
                  <a:pt x="63205" y="651984"/>
                </a:lnTo>
                <a:close/>
              </a:path>
              <a:path w="896620" h="695325">
                <a:moveTo>
                  <a:pt x="890651" y="0"/>
                </a:moveTo>
                <a:lnTo>
                  <a:pt x="57376" y="644444"/>
                </a:lnTo>
                <a:lnTo>
                  <a:pt x="63205" y="651984"/>
                </a:lnTo>
                <a:lnTo>
                  <a:pt x="896366" y="7493"/>
                </a:lnTo>
                <a:lnTo>
                  <a:pt x="890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4322" y="5099196"/>
            <a:ext cx="664210" cy="0"/>
          </a:xfrm>
          <a:custGeom>
            <a:avLst/>
            <a:gdLst/>
            <a:ahLst/>
            <a:cxnLst/>
            <a:rect l="l" t="t" r="r" b="b"/>
            <a:pathLst>
              <a:path w="664210">
                <a:moveTo>
                  <a:pt x="0" y="0"/>
                </a:moveTo>
                <a:lnTo>
                  <a:pt x="664059" y="0"/>
                </a:lnTo>
              </a:path>
            </a:pathLst>
          </a:custGeom>
          <a:ln w="13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53066"/>
            <a:ext cx="8379588" cy="501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napállandó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2863850" marR="132080" indent="-2743835">
              <a:lnSpc>
                <a:spcPct val="120000"/>
              </a:lnSpc>
              <a:spcBef>
                <a:spcPts val="2145"/>
              </a:spcBef>
              <a:buFont typeface="Arial"/>
              <a:buChar char="•"/>
              <a:tabLst>
                <a:tab pos="46355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Nap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által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kisugárzott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állandó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teljesítmény,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08D86"/>
                </a:solidFill>
                <a:latin typeface="Arial"/>
                <a:cs typeface="Arial"/>
              </a:rPr>
              <a:t>lumin</a:t>
            </a:r>
            <a:r>
              <a:rPr sz="2200" b="1" spc="-20" dirty="0">
                <a:solidFill>
                  <a:srgbClr val="008D86"/>
                </a:solidFill>
                <a:latin typeface="Arial"/>
                <a:cs typeface="Arial"/>
              </a:rPr>
              <a:t>o</a:t>
            </a:r>
            <a:r>
              <a:rPr sz="2200" b="1" spc="-15" dirty="0">
                <a:solidFill>
                  <a:srgbClr val="008D86"/>
                </a:solidFill>
                <a:latin typeface="Arial"/>
                <a:cs typeface="Arial"/>
              </a:rPr>
              <a:t>z</a:t>
            </a:r>
            <a:r>
              <a:rPr sz="2200" b="1" spc="-10" dirty="0">
                <a:solidFill>
                  <a:srgbClr val="008D86"/>
                </a:solidFill>
                <a:latin typeface="Arial"/>
                <a:cs typeface="Arial"/>
              </a:rPr>
              <a:t>it</a:t>
            </a:r>
            <a:r>
              <a:rPr sz="2200" b="1" spc="-15" dirty="0">
                <a:solidFill>
                  <a:srgbClr val="008D86"/>
                </a:solidFill>
                <a:latin typeface="Arial"/>
                <a:cs typeface="Arial"/>
              </a:rPr>
              <a:t>ás</a:t>
            </a:r>
            <a:r>
              <a:rPr sz="2200" spc="-10" dirty="0">
                <a:latin typeface="Arial"/>
                <a:cs typeface="Arial"/>
              </a:rPr>
              <a:t>,</a:t>
            </a:r>
            <a:r>
              <a:rPr sz="2200" spc="-15" dirty="0">
                <a:latin typeface="Arial"/>
                <a:cs typeface="Arial"/>
              </a:rPr>
              <a:t> P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=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3.9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1</a:t>
            </a:r>
            <a:r>
              <a:rPr sz="2200" spc="-5" dirty="0">
                <a:latin typeface="Arial"/>
                <a:cs typeface="Arial"/>
              </a:rPr>
              <a:t>0</a:t>
            </a:r>
            <a:r>
              <a:rPr sz="2175" baseline="24904" dirty="0">
                <a:latin typeface="Arial"/>
                <a:cs typeface="Arial"/>
              </a:rPr>
              <a:t>26</a:t>
            </a:r>
            <a:r>
              <a:rPr sz="2175" spc="7" baseline="24904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W</a:t>
            </a:r>
            <a:endParaRPr sz="2200" dirty="0">
              <a:latin typeface="Arial"/>
              <a:cs typeface="Arial"/>
            </a:endParaRPr>
          </a:p>
          <a:p>
            <a:pPr marL="462915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6355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Földön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ennek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nagyon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részét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tudjuk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hasznosítan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 dirty="0">
              <a:latin typeface="Times New Roman"/>
              <a:cs typeface="Times New Roman"/>
            </a:endParaRPr>
          </a:p>
          <a:p>
            <a:pPr marL="462915" indent="-342900">
              <a:lnSpc>
                <a:spcPct val="100000"/>
              </a:lnSpc>
              <a:buFont typeface="Arial"/>
              <a:buChar char="•"/>
              <a:tabLst>
                <a:tab pos="46355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Föld-Nap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átlagos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távolság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r=1.5x10</a:t>
            </a:r>
            <a:r>
              <a:rPr sz="2175" baseline="24904" dirty="0">
                <a:latin typeface="Arial"/>
                <a:cs typeface="Arial"/>
              </a:rPr>
              <a:t>11</a:t>
            </a:r>
            <a:r>
              <a:rPr sz="2200" spc="-25" dirty="0">
                <a:latin typeface="Arial"/>
                <a:cs typeface="Arial"/>
              </a:rPr>
              <a:t>m.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750" dirty="0">
              <a:latin typeface="Times New Roman"/>
              <a:cs typeface="Times New Roman"/>
            </a:endParaRPr>
          </a:p>
          <a:p>
            <a:pPr marL="462915" indent="-342900">
              <a:lnSpc>
                <a:spcPct val="100000"/>
              </a:lnSpc>
              <a:buFont typeface="Arial"/>
              <a:buChar char="•"/>
              <a:tabLst>
                <a:tab pos="46355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kisugárzott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energia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egyenletesen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oszlik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meg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egy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képzlet</a:t>
            </a:r>
            <a:endParaRPr sz="2200" dirty="0">
              <a:latin typeface="Arial"/>
              <a:cs typeface="Arial"/>
            </a:endParaRPr>
          </a:p>
          <a:p>
            <a:pPr marR="2450465" algn="ctr">
              <a:lnSpc>
                <a:spcPct val="100000"/>
              </a:lnSpc>
            </a:pPr>
            <a:r>
              <a:rPr sz="2200" spc="-15" dirty="0">
                <a:latin typeface="Arial"/>
                <a:cs typeface="Arial"/>
              </a:rPr>
              <a:t>r=1.5x10</a:t>
            </a:r>
            <a:r>
              <a:rPr sz="2175" spc="-22" baseline="24904" dirty="0">
                <a:latin typeface="Arial"/>
                <a:cs typeface="Arial"/>
              </a:rPr>
              <a:t>11</a:t>
            </a:r>
            <a:r>
              <a:rPr sz="2200" spc="-2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sugar</a:t>
            </a:r>
            <a:r>
              <a:rPr sz="2200" spc="-15" dirty="0">
                <a:latin typeface="Arial"/>
                <a:cs typeface="Arial"/>
              </a:rPr>
              <a:t>ú </a:t>
            </a:r>
            <a:r>
              <a:rPr sz="2200" spc="-25" dirty="0">
                <a:latin typeface="Arial"/>
                <a:cs typeface="Arial"/>
              </a:rPr>
              <a:t>gömbfelületen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46291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63550" algn="l"/>
                <a:tab pos="1349375" algn="l"/>
              </a:tabLst>
            </a:pPr>
            <a:r>
              <a:rPr sz="2200" spc="-10" dirty="0">
                <a:latin typeface="Arial"/>
                <a:cs typeface="Arial"/>
              </a:rPr>
              <a:t>Így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az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felületre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eső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energia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rész:</a:t>
            </a:r>
            <a:endParaRPr sz="2200" dirty="0">
              <a:latin typeface="Arial"/>
              <a:cs typeface="Arial"/>
            </a:endParaRPr>
          </a:p>
          <a:p>
            <a:pPr marR="2535555" algn="ctr">
              <a:lnSpc>
                <a:spcPct val="100000"/>
              </a:lnSpc>
              <a:spcBef>
                <a:spcPts val="930"/>
              </a:spcBef>
            </a:pPr>
            <a:r>
              <a:rPr sz="2600" i="1" spc="15" dirty="0">
                <a:latin typeface="Times New Roman"/>
                <a:cs typeface="Times New Roman"/>
              </a:rPr>
              <a:t>A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5915" y="5319426"/>
            <a:ext cx="1270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2666" y="4985670"/>
            <a:ext cx="2292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691" y="5124677"/>
            <a:ext cx="4968875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8110" algn="ctr">
              <a:lnSpc>
                <a:spcPct val="100000"/>
              </a:lnSpc>
            </a:pPr>
            <a:r>
              <a:rPr sz="2600" spc="-114" dirty="0">
                <a:latin typeface="Times New Roman"/>
                <a:cs typeface="Times New Roman"/>
              </a:rPr>
              <a:t>4</a:t>
            </a:r>
            <a:r>
              <a:rPr sz="2750" i="1" spc="-125" dirty="0">
                <a:latin typeface="Symbol"/>
                <a:cs typeface="Symbol"/>
              </a:rPr>
              <a:t></a:t>
            </a:r>
            <a:r>
              <a:rPr sz="2600" i="1" spc="10" dirty="0">
                <a:latin typeface="Times New Roman"/>
                <a:cs typeface="Times New Roman"/>
              </a:rPr>
              <a:t>r</a:t>
            </a:r>
            <a:r>
              <a:rPr sz="2600" i="1" spc="-375" dirty="0">
                <a:latin typeface="Times New Roman"/>
                <a:cs typeface="Times New Roman"/>
              </a:rPr>
              <a:t> </a:t>
            </a:r>
            <a:r>
              <a:rPr sz="2250" spc="22" baseline="44444" dirty="0">
                <a:latin typeface="Times New Roman"/>
                <a:cs typeface="Times New Roman"/>
              </a:rPr>
              <a:t>2</a:t>
            </a:r>
            <a:endParaRPr sz="2250" baseline="44444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Ahol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4</a:t>
            </a:r>
            <a:r>
              <a:rPr sz="2200" spc="-15" dirty="0">
                <a:latin typeface="Symbol"/>
                <a:cs typeface="Symbol"/>
              </a:rPr>
              <a:t>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175" baseline="24904" dirty="0">
                <a:latin typeface="Arial"/>
                <a:cs typeface="Arial"/>
              </a:rPr>
              <a:t>2 </a:t>
            </a:r>
            <a:r>
              <a:rPr sz="2175" spc="-270" baseline="24904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képzeletbeli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göm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felülete.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 napállandó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80445"/>
            <a:ext cx="780542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Az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távolságra lévő egységnyi felületre eső kisugárzott energiát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intenzitásnak </a:t>
            </a:r>
            <a:r>
              <a:rPr sz="2400" dirty="0">
                <a:latin typeface="Arial"/>
                <a:cs typeface="Arial"/>
              </a:rPr>
              <a:t>nevezzük (I), és így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5600" y="1989073"/>
            <a:ext cx="3708400" cy="294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2275" y="2190750"/>
            <a:ext cx="1871980" cy="1079500"/>
          </a:xfrm>
          <a:custGeom>
            <a:avLst/>
            <a:gdLst/>
            <a:ahLst/>
            <a:cxnLst/>
            <a:rect l="l" t="t" r="r" b="b"/>
            <a:pathLst>
              <a:path w="1871979" h="1079500">
                <a:moveTo>
                  <a:pt x="0" y="1079500"/>
                </a:moveTo>
                <a:lnTo>
                  <a:pt x="1871726" y="1079500"/>
                </a:lnTo>
                <a:lnTo>
                  <a:pt x="1871726" y="0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2275" y="2190750"/>
            <a:ext cx="1871980" cy="1079500"/>
          </a:xfrm>
          <a:custGeom>
            <a:avLst/>
            <a:gdLst/>
            <a:ahLst/>
            <a:cxnLst/>
            <a:rect l="l" t="t" r="r" b="b"/>
            <a:pathLst>
              <a:path w="1871979" h="1079500">
                <a:moveTo>
                  <a:pt x="0" y="1079500"/>
                </a:moveTo>
                <a:lnTo>
                  <a:pt x="1871726" y="1079500"/>
                </a:lnTo>
                <a:lnTo>
                  <a:pt x="1871726" y="0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3412" y="2714639"/>
            <a:ext cx="728345" cy="0"/>
          </a:xfrm>
          <a:custGeom>
            <a:avLst/>
            <a:gdLst/>
            <a:ahLst/>
            <a:cxnLst/>
            <a:rect l="l" t="t" r="r" b="b"/>
            <a:pathLst>
              <a:path w="728345">
                <a:moveTo>
                  <a:pt x="0" y="0"/>
                </a:moveTo>
                <a:lnTo>
                  <a:pt x="728199" y="0"/>
                </a:lnTo>
              </a:path>
            </a:pathLst>
          </a:custGeom>
          <a:ln w="11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46487" y="2733068"/>
            <a:ext cx="67183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280" dirty="0">
                <a:latin typeface="Times New Roman"/>
                <a:cs typeface="Times New Roman"/>
              </a:rPr>
              <a:t>4</a:t>
            </a:r>
            <a:r>
              <a:rPr sz="2350" i="1" spc="305" dirty="0">
                <a:latin typeface="Symbol"/>
                <a:cs typeface="Symbol"/>
              </a:rPr>
              <a:t></a:t>
            </a:r>
            <a:r>
              <a:rPr sz="2150" spc="290" dirty="0">
                <a:latin typeface="Times New Roman"/>
                <a:cs typeface="Times New Roman"/>
              </a:rPr>
              <a:t>r</a:t>
            </a:r>
            <a:r>
              <a:rPr sz="2150" spc="-310" dirty="0">
                <a:latin typeface="Times New Roman"/>
                <a:cs typeface="Times New Roman"/>
              </a:rPr>
              <a:t> </a:t>
            </a:r>
            <a:r>
              <a:rPr sz="1875" spc="382" baseline="42222" dirty="0">
                <a:latin typeface="Times New Roman"/>
                <a:cs typeface="Times New Roman"/>
              </a:rPr>
              <a:t>2</a:t>
            </a:r>
            <a:endParaRPr sz="1875" baseline="4222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0122" y="2377388"/>
            <a:ext cx="240029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490" dirty="0">
                <a:latin typeface="Times New Roman"/>
                <a:cs typeface="Times New Roman"/>
              </a:rPr>
              <a:t>P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4626" y="2545852"/>
            <a:ext cx="440690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290" dirty="0">
                <a:latin typeface="Times New Roman"/>
                <a:cs typeface="Times New Roman"/>
              </a:rPr>
              <a:t>I</a:t>
            </a:r>
            <a:r>
              <a:rPr sz="2150" spc="50" dirty="0">
                <a:latin typeface="Times New Roman"/>
                <a:cs typeface="Times New Roman"/>
              </a:rPr>
              <a:t> </a:t>
            </a:r>
            <a:r>
              <a:rPr sz="2150" spc="48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267" y="3577309"/>
            <a:ext cx="8096250" cy="221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Ez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kb.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1400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W/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15" baseline="24305" dirty="0">
                <a:latin typeface="Arial"/>
                <a:cs typeface="Arial"/>
              </a:rPr>
              <a:t>2</a:t>
            </a:r>
            <a:r>
              <a:rPr sz="2400" spc="-7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és ezt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Napállandónak </a:t>
            </a:r>
            <a:r>
              <a:rPr sz="2400" dirty="0">
                <a:latin typeface="Arial"/>
                <a:cs typeface="Arial"/>
              </a:rPr>
              <a:t>nevezzük.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900">
              <a:latin typeface="Times New Roman"/>
              <a:cs typeface="Times New Roman"/>
            </a:endParaRPr>
          </a:p>
          <a:p>
            <a:pPr marL="17145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•Ez az 1.5x10</a:t>
            </a:r>
            <a:r>
              <a:rPr sz="2325" spc="22" baseline="26881" dirty="0">
                <a:latin typeface="Arial"/>
                <a:cs typeface="Arial"/>
              </a:rPr>
              <a:t>11 </a:t>
            </a:r>
            <a:r>
              <a:rPr sz="2325" spc="-292" baseline="2688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 távolságban merőlegesen az 1 m</a:t>
            </a:r>
            <a:r>
              <a:rPr sz="2325" spc="22" baseline="26881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-re eső teljesítmény.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 napállandó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5955" indent="-342900">
              <a:lnSpc>
                <a:spcPct val="100000"/>
              </a:lnSpc>
              <a:buFont typeface="Arial"/>
              <a:buChar char="•"/>
              <a:tabLst>
                <a:tab pos="659765" algn="l"/>
              </a:tabLst>
            </a:pPr>
            <a:r>
              <a:rPr dirty="0"/>
              <a:t>Ez a teljesítmény a Naptevékenységgel ingadozik</a:t>
            </a:r>
            <a:r>
              <a:rPr spc="5" dirty="0"/>
              <a:t> </a:t>
            </a:r>
            <a:r>
              <a:rPr dirty="0">
                <a:latin typeface="Arial"/>
                <a:cs typeface="Arial"/>
              </a:rPr>
              <a:t>(</a:t>
            </a:r>
            <a:r>
              <a:rPr dirty="0"/>
              <a:t>~</a:t>
            </a:r>
            <a:r>
              <a:rPr spc="-5" dirty="0"/>
              <a:t> </a:t>
            </a:r>
            <a:r>
              <a:rPr dirty="0">
                <a:latin typeface="Arial"/>
                <a:cs typeface="Arial"/>
              </a:rPr>
              <a:t>±1.5%).</a:t>
            </a:r>
          </a:p>
          <a:p>
            <a:pPr marL="300355">
              <a:lnSpc>
                <a:spcPct val="100000"/>
              </a:lnSpc>
              <a:spcBef>
                <a:spcPts val="9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655955" indent="-342900">
              <a:lnSpc>
                <a:spcPct val="100000"/>
              </a:lnSpc>
              <a:buFont typeface="Arial"/>
              <a:buChar char="•"/>
              <a:tabLst>
                <a:tab pos="656590" algn="l"/>
              </a:tabLst>
            </a:pPr>
            <a:r>
              <a:rPr dirty="0"/>
              <a:t>Mivel a Föld-Nap távolság is változik (ellipszis) további</a:t>
            </a:r>
          </a:p>
          <a:p>
            <a:pPr marL="65532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±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0.4% </a:t>
            </a:r>
            <a:r>
              <a:rPr dirty="0"/>
              <a:t>ingadozás lép fel</a:t>
            </a:r>
            <a:r>
              <a:rPr dirty="0">
                <a:latin typeface="Arial"/>
                <a:cs typeface="Arial"/>
              </a:rPr>
              <a:t>.</a:t>
            </a:r>
          </a:p>
          <a:p>
            <a:pPr marL="655955" marR="49847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656590" algn="l"/>
              </a:tabLst>
            </a:pPr>
            <a:r>
              <a:rPr dirty="0"/>
              <a:t>A Föld felszíne által elnyelt sugárzás meghatározásáho</a:t>
            </a:r>
            <a:r>
              <a:rPr spc="5" dirty="0"/>
              <a:t>z</a:t>
            </a:r>
            <a:r>
              <a:rPr dirty="0">
                <a:latin typeface="Arial"/>
                <a:cs typeface="Arial"/>
              </a:rPr>
              <a:t>, </a:t>
            </a:r>
            <a:r>
              <a:rPr dirty="0"/>
              <a:t>figyelembe</a:t>
            </a:r>
            <a:r>
              <a:rPr spc="-10" dirty="0"/>
              <a:t> </a:t>
            </a:r>
            <a:r>
              <a:rPr dirty="0"/>
              <a:t>kell</a:t>
            </a:r>
            <a:r>
              <a:rPr spc="-10" dirty="0"/>
              <a:t> </a:t>
            </a:r>
            <a:r>
              <a:rPr dirty="0"/>
              <a:t>venni</a:t>
            </a:r>
            <a:r>
              <a:rPr spc="-10" dirty="0"/>
              <a:t> </a:t>
            </a:r>
            <a:r>
              <a:rPr dirty="0"/>
              <a:t>az</a:t>
            </a:r>
            <a:r>
              <a:rPr spc="-10" dirty="0"/>
              <a:t> </a:t>
            </a:r>
            <a:r>
              <a:rPr dirty="0"/>
              <a:t>atmoszféra</a:t>
            </a:r>
            <a:r>
              <a:rPr spc="-10" dirty="0"/>
              <a:t> </a:t>
            </a:r>
            <a:r>
              <a:rPr dirty="0"/>
              <a:t>és</a:t>
            </a:r>
            <a:r>
              <a:rPr spc="-10" dirty="0"/>
              <a:t> </a:t>
            </a:r>
            <a:r>
              <a:rPr dirty="0"/>
              <a:t>földfelület </a:t>
            </a:r>
            <a:r>
              <a:rPr dirty="0">
                <a:latin typeface="Arial"/>
                <a:cs typeface="Arial"/>
              </a:rPr>
              <a:t>refle</a:t>
            </a:r>
            <a:r>
              <a:rPr dirty="0"/>
              <a:t>xióját</a:t>
            </a:r>
            <a:r>
              <a:rPr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szélességi</a:t>
            </a:r>
            <a:r>
              <a:rPr spc="5" dirty="0"/>
              <a:t> </a:t>
            </a:r>
            <a:r>
              <a:rPr dirty="0"/>
              <a:t>fokot,</a:t>
            </a:r>
            <a:r>
              <a:rPr spc="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beesés</a:t>
            </a:r>
            <a:r>
              <a:rPr spc="5" dirty="0"/>
              <a:t> </a:t>
            </a:r>
            <a:r>
              <a:rPr dirty="0"/>
              <a:t>szögét</a:t>
            </a:r>
            <a:r>
              <a:rPr spc="5" dirty="0"/>
              <a:t> </a:t>
            </a:r>
            <a:r>
              <a:rPr dirty="0"/>
              <a:t>és</a:t>
            </a:r>
            <a:r>
              <a:rPr spc="5" dirty="0"/>
              <a:t> </a:t>
            </a:r>
            <a:r>
              <a:rPr dirty="0"/>
              <a:t>a nappal-éjszaka</a:t>
            </a:r>
            <a:r>
              <a:rPr spc="10" dirty="0"/>
              <a:t> </a:t>
            </a:r>
            <a:r>
              <a:rPr dirty="0"/>
              <a:t>átlagát</a:t>
            </a:r>
            <a:r>
              <a:rPr dirty="0">
                <a:latin typeface="Arial"/>
                <a:cs typeface="Arial"/>
              </a:rPr>
              <a:t>.</a:t>
            </a:r>
          </a:p>
          <a:p>
            <a:pPr marL="655955" marR="438784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656590" algn="l"/>
              </a:tabLst>
            </a:pPr>
            <a:r>
              <a:rPr dirty="0"/>
              <a:t>Így meghatározható az egy nap alatt négyzetméterenként elnyelt energia</a:t>
            </a:r>
            <a:r>
              <a:rPr dirty="0">
                <a:latin typeface="Arial"/>
                <a:cs typeface="Arial"/>
              </a:rPr>
              <a:t>.</a:t>
            </a:r>
          </a:p>
          <a:p>
            <a:pPr marL="300355">
              <a:lnSpc>
                <a:spcPct val="100000"/>
              </a:lnSpc>
              <a:spcBef>
                <a:spcPts val="9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655955" indent="-342900">
              <a:lnSpc>
                <a:spcPct val="100000"/>
              </a:lnSpc>
              <a:buFont typeface="Arial"/>
              <a:buChar char="•"/>
              <a:tabLst>
                <a:tab pos="656590" algn="l"/>
              </a:tabLst>
            </a:pPr>
            <a:r>
              <a:rPr dirty="0"/>
              <a:t>Ezt</a:t>
            </a:r>
            <a:r>
              <a:rPr spc="-5" dirty="0"/>
              <a:t> </a:t>
            </a:r>
            <a:r>
              <a:rPr b="1" dirty="0">
                <a:solidFill>
                  <a:srgbClr val="008D86"/>
                </a:solidFill>
                <a:latin typeface="Arial"/>
                <a:cs typeface="Arial"/>
              </a:rPr>
              <a:t>napfénybesugárzásnak, inszolációnak nevezik</a:t>
            </a:r>
            <a:r>
              <a:rPr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 napállandó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099470"/>
            <a:ext cx="8110220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buFont typeface="Arial"/>
              <a:buChar char="•"/>
              <a:tabLst>
                <a:tab pos="355600" algn="l"/>
                <a:tab pos="5539105" algn="l"/>
              </a:tabLst>
            </a:pPr>
            <a:r>
              <a:rPr sz="2400" dirty="0">
                <a:latin typeface="Arial"/>
                <a:cs typeface="Arial"/>
              </a:rPr>
              <a:t>Az inszoláció téli csökkenésének oka	a napok rövidülése és a beesés szögének csökkenése.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25" y="2376487"/>
            <a:ext cx="5832475" cy="407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6325" y="2133600"/>
            <a:ext cx="2808224" cy="1692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5276" y="4009961"/>
            <a:ext cx="2963799" cy="2443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 napállandó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968311"/>
            <a:ext cx="9144000" cy="5576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3066"/>
            <a:ext cx="7456170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Vízenergia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62915" marR="5080" indent="-342900">
              <a:lnSpc>
                <a:spcPts val="2590"/>
              </a:lnSpc>
              <a:spcBef>
                <a:spcPts val="1575"/>
              </a:spcBef>
              <a:buFont typeface="Arial"/>
              <a:buChar char="•"/>
              <a:tabLst>
                <a:tab pos="463550" algn="l"/>
              </a:tabLst>
            </a:pPr>
            <a:r>
              <a:rPr sz="2400" dirty="0">
                <a:latin typeface="Arial"/>
                <a:cs typeface="Arial"/>
              </a:rPr>
              <a:t>A mozgó víztömegek energiája, az egyik legrégebbi megújuló energiaforrás.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2747422"/>
            <a:ext cx="64509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Helyfüggő, olcsó elektromos energát állít elő.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639" y="4137691"/>
            <a:ext cx="1320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142" y="4133614"/>
            <a:ext cx="8207375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sz="2400" dirty="0">
                <a:latin typeface="Arial"/>
                <a:cs typeface="Arial"/>
              </a:rPr>
              <a:t>A vizzel hajtott vízturbinák hosszú élettartamúak, mininimális karbantartást igényelnek.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639" y="5527858"/>
            <a:ext cx="86360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Nagy beruházási költségeik ellenére elterjedten hasznosítják.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Vízenergia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992701"/>
            <a:ext cx="8225790" cy="120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marR="5080" indent="-340995">
              <a:lnSpc>
                <a:spcPts val="2110"/>
              </a:lnSpc>
              <a:buFont typeface="Arial"/>
              <a:buChar char="•"/>
              <a:tabLst>
                <a:tab pos="35433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vízerőművek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létesítése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környezet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jelentős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megváltoztatását</a:t>
            </a:r>
            <a:r>
              <a:rPr sz="2200" spc="-10" dirty="0">
                <a:latin typeface="Arial"/>
                <a:cs typeface="Arial"/>
              </a:rPr>
              <a:t> igényli.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Az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erőmű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előtt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felduzzasztott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víz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jelentős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területet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áraszt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2565336"/>
            <a:ext cx="5761101" cy="3840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59" y="0"/>
            <a:ext cx="9097740" cy="6811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Energiadegradáció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1209198"/>
            <a:ext cx="8352790" cy="4909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 marR="5080" indent="-363855">
              <a:lnSpc>
                <a:spcPct val="100000"/>
              </a:lnSpc>
              <a:buFont typeface="Arial"/>
              <a:buChar char="•"/>
              <a:tabLst>
                <a:tab pos="37719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dirty="0" err="1" smtClean="0">
                <a:latin typeface="Arial"/>
                <a:cs typeface="Arial"/>
              </a:rPr>
              <a:t>ciklu</a:t>
            </a:r>
            <a:r>
              <a:rPr lang="hu-HU" sz="2400" dirty="0" smtClean="0">
                <a:latin typeface="Arial"/>
                <a:cs typeface="Arial"/>
              </a:rPr>
              <a:t>s</a:t>
            </a:r>
            <a:r>
              <a:rPr sz="2400" dirty="0" smtClean="0">
                <a:latin typeface="Arial"/>
                <a:cs typeface="Arial"/>
              </a:rPr>
              <a:t>b</a:t>
            </a:r>
            <a:r>
              <a:rPr lang="hu-HU" sz="2400" dirty="0" smtClean="0">
                <a:latin typeface="Arial"/>
                <a:cs typeface="Arial"/>
              </a:rPr>
              <a:t>a</a:t>
            </a:r>
            <a:r>
              <a:rPr sz="2400" dirty="0" smtClean="0">
                <a:latin typeface="Arial"/>
                <a:cs typeface="Arial"/>
              </a:rPr>
              <a:t>n </a:t>
            </a:r>
            <a:r>
              <a:rPr sz="2400" dirty="0">
                <a:latin typeface="Arial"/>
                <a:cs typeface="Arial"/>
              </a:rPr>
              <a:t>üzemelő hőerőgépeknél az átvitt hőenergiának csak egy része alakul át mechanikai munkáv</a:t>
            </a:r>
            <a:r>
              <a:rPr sz="2400" spc="5" dirty="0">
                <a:latin typeface="Arial"/>
                <a:cs typeface="Arial"/>
              </a:rPr>
              <a:t>á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9"/>
              </a:spcBef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376555" indent="-363855">
              <a:lnSpc>
                <a:spcPct val="100000"/>
              </a:lnSpc>
              <a:buFont typeface="Arial"/>
              <a:buChar char="•"/>
              <a:tabLst>
                <a:tab pos="377190" algn="l"/>
              </a:tabLst>
            </a:pPr>
            <a:r>
              <a:rPr sz="2400" dirty="0">
                <a:latin typeface="Arial"/>
                <a:cs typeface="Arial"/>
              </a:rPr>
              <a:t>Adot hőenergiát felvesz a hidegebb test (rezervoár</a:t>
            </a:r>
            <a:r>
              <a:rPr sz="2400" spc="5" dirty="0">
                <a:latin typeface="Arial"/>
                <a:cs typeface="Arial"/>
              </a:rPr>
              <a:t>)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376555" marR="598170" indent="-36385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77190" algn="l"/>
              </a:tabLst>
            </a:pPr>
            <a:r>
              <a:rPr sz="2400" dirty="0">
                <a:latin typeface="Arial"/>
                <a:cs typeface="Arial"/>
              </a:rPr>
              <a:t>Ha nem létezik egy ennél is hidegebb test, akkor ez az energia elveszett.</a:t>
            </a:r>
          </a:p>
          <a:p>
            <a:pPr marL="376555" indent="-36385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77190" algn="l"/>
              </a:tabLst>
            </a:pPr>
            <a:r>
              <a:rPr sz="2400" dirty="0">
                <a:latin typeface="Arial"/>
                <a:cs typeface="Arial"/>
              </a:rPr>
              <a:t>Ez az energia degradálódott.</a:t>
            </a: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49885" marR="133350" algn="ctr">
              <a:lnSpc>
                <a:spcPct val="100000"/>
              </a:lnSpc>
            </a:pP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Bár az energiamegmaradás érvényes, de az átalakulás során az energia egy része kevésbé használható lesz, mert</a:t>
            </a:r>
            <a:r>
              <a:rPr sz="2400" b="1" spc="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nem</a:t>
            </a:r>
            <a:r>
              <a:rPr sz="2400" b="1" spc="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alakítható</a:t>
            </a:r>
            <a:r>
              <a:rPr sz="2400" b="1" spc="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mechanikai</a:t>
            </a:r>
            <a:r>
              <a:rPr sz="2400" b="1" spc="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munkává</a:t>
            </a:r>
            <a:r>
              <a:rPr sz="2400" b="1" spc="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-</a:t>
            </a:r>
            <a:r>
              <a:rPr sz="2400" b="1" spc="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ezt</a:t>
            </a:r>
            <a:r>
              <a:rPr sz="2400" b="1" spc="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a folyamatot</a:t>
            </a:r>
            <a:r>
              <a:rPr sz="2400" b="1" spc="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energiadegradációnak</a:t>
            </a:r>
            <a:r>
              <a:rPr sz="2400" b="1" spc="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nevezzük.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Vízenergia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981075"/>
            <a:ext cx="9144000" cy="5546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23969" cy="6827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Vízenergia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639" y="1132209"/>
            <a:ext cx="8510905" cy="277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 vízerőmű működési elve egyszerű.</a:t>
            </a:r>
            <a:endParaRPr sz="23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355600" algn="l"/>
                <a:tab pos="2211070" algn="l"/>
              </a:tabLst>
            </a:pPr>
            <a:r>
              <a:rPr sz="2300" b="1" i="1" dirty="0">
                <a:solidFill>
                  <a:srgbClr val="008D86"/>
                </a:solidFill>
                <a:latin typeface="Arial"/>
                <a:cs typeface="Arial"/>
              </a:rPr>
              <a:t>m </a:t>
            </a:r>
            <a:r>
              <a:rPr sz="2300" dirty="0">
                <a:latin typeface="Arial"/>
                <a:cs typeface="Arial"/>
              </a:rPr>
              <a:t>ömegű víz	</a:t>
            </a:r>
            <a:r>
              <a:rPr sz="2300" b="1" i="1" dirty="0">
                <a:solidFill>
                  <a:srgbClr val="008D86"/>
                </a:solidFill>
                <a:latin typeface="Arial"/>
                <a:cs typeface="Arial"/>
              </a:rPr>
              <a:t>h</a:t>
            </a:r>
            <a:r>
              <a:rPr sz="2300" b="1" i="1" spc="-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magasságbó</a:t>
            </a:r>
            <a:r>
              <a:rPr sz="2300" dirty="0">
                <a:latin typeface="Arial"/>
                <a:cs typeface="Arial"/>
              </a:rPr>
              <a:t>l</a:t>
            </a:r>
            <a:r>
              <a:rPr sz="2300" spc="-10" dirty="0">
                <a:latin typeface="Arial"/>
                <a:cs typeface="Arial"/>
              </a:rPr>
              <a:t> esik</a:t>
            </a:r>
            <a:r>
              <a:rPr sz="2300" dirty="0">
                <a:latin typeface="Arial"/>
                <a:cs typeface="Arial"/>
              </a:rPr>
              <a:t>,</a:t>
            </a:r>
            <a:r>
              <a:rPr sz="2300" spc="-10" dirty="0">
                <a:latin typeface="Arial"/>
                <a:cs typeface="Arial"/>
              </a:rPr>
              <a:t> enne</a:t>
            </a:r>
            <a:r>
              <a:rPr sz="2300" dirty="0">
                <a:latin typeface="Arial"/>
                <a:cs typeface="Arial"/>
              </a:rPr>
              <a:t>k</a:t>
            </a:r>
            <a:r>
              <a:rPr sz="2300" spc="-10" dirty="0">
                <a:latin typeface="Arial"/>
                <a:cs typeface="Arial"/>
              </a:rPr>
              <a:t> potenciáli</a:t>
            </a:r>
            <a:r>
              <a:rPr sz="2300" dirty="0">
                <a:latin typeface="Arial"/>
                <a:cs typeface="Arial"/>
              </a:rPr>
              <a:t>s</a:t>
            </a:r>
            <a:r>
              <a:rPr sz="2300" spc="-10" dirty="0">
                <a:latin typeface="Arial"/>
                <a:cs typeface="Arial"/>
              </a:rPr>
              <a:t> energiája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mgh</a:t>
            </a:r>
            <a:r>
              <a:rPr sz="2300" dirty="0">
                <a:latin typeface="Arial"/>
                <a:cs typeface="Arial"/>
              </a:rPr>
              <a:t>, átalakul mozgási energiává, miközben h függőleges magasságot csökken.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marR="1228090" indent="-342900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355600" algn="l"/>
                <a:tab pos="1599565" algn="l"/>
              </a:tabLst>
            </a:pPr>
            <a:r>
              <a:rPr sz="2300" dirty="0">
                <a:latin typeface="Arial"/>
                <a:cs typeface="Arial"/>
              </a:rPr>
              <a:t>A tömeg	</a:t>
            </a:r>
            <a:r>
              <a:rPr sz="2300" b="1" dirty="0">
                <a:solidFill>
                  <a:srgbClr val="008D86"/>
                </a:solidFill>
                <a:latin typeface="Symbol"/>
                <a:cs typeface="Symbol"/>
              </a:rPr>
              <a:t>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V</a:t>
            </a:r>
            <a:r>
              <a:rPr sz="2300" dirty="0">
                <a:latin typeface="Arial"/>
                <a:cs typeface="Arial"/>
              </a:rPr>
              <a:t>,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Symbol"/>
                <a:cs typeface="Symbol"/>
              </a:rPr>
              <a:t>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Arial"/>
                <a:cs typeface="Arial"/>
              </a:rPr>
              <a:t>a víz sűrűsége (1000kg/m</a:t>
            </a:r>
            <a:r>
              <a:rPr sz="2250" spc="22" baseline="25925" dirty="0">
                <a:latin typeface="Arial"/>
                <a:cs typeface="Arial"/>
              </a:rPr>
              <a:t>3</a:t>
            </a:r>
            <a:r>
              <a:rPr sz="2300" dirty="0">
                <a:latin typeface="Arial"/>
                <a:cs typeface="Arial"/>
              </a:rPr>
              <a:t>) és </a:t>
            </a:r>
            <a:r>
              <a:rPr sz="2300" dirty="0">
                <a:latin typeface="Symbol"/>
                <a:cs typeface="Symbol"/>
              </a:rPr>
              <a:t>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Arial"/>
                <a:cs typeface="Arial"/>
              </a:rPr>
              <a:t>V a betöltött térfogata.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780" y="5165597"/>
            <a:ext cx="2456180" cy="0"/>
          </a:xfrm>
          <a:custGeom>
            <a:avLst/>
            <a:gdLst/>
            <a:ahLst/>
            <a:cxnLst/>
            <a:rect l="l" t="t" r="r" b="b"/>
            <a:pathLst>
              <a:path w="2456179">
                <a:moveTo>
                  <a:pt x="0" y="0"/>
                </a:moveTo>
                <a:lnTo>
                  <a:pt x="2455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114" y="4437088"/>
            <a:ext cx="854710" cy="728980"/>
          </a:xfrm>
          <a:custGeom>
            <a:avLst/>
            <a:gdLst/>
            <a:ahLst/>
            <a:cxnLst/>
            <a:rect l="l" t="t" r="r" b="b"/>
            <a:pathLst>
              <a:path w="854710" h="728979">
                <a:moveTo>
                  <a:pt x="0" y="728510"/>
                </a:moveTo>
                <a:lnTo>
                  <a:pt x="854659" y="728510"/>
                </a:lnTo>
                <a:lnTo>
                  <a:pt x="854659" y="0"/>
                </a:lnTo>
                <a:lnTo>
                  <a:pt x="0" y="0"/>
                </a:lnTo>
                <a:lnTo>
                  <a:pt x="0" y="72851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114" y="4437088"/>
            <a:ext cx="854710" cy="728980"/>
          </a:xfrm>
          <a:custGeom>
            <a:avLst/>
            <a:gdLst/>
            <a:ahLst/>
            <a:cxnLst/>
            <a:rect l="l" t="t" r="r" b="b"/>
            <a:pathLst>
              <a:path w="854710" h="728979">
                <a:moveTo>
                  <a:pt x="0" y="728510"/>
                </a:moveTo>
                <a:lnTo>
                  <a:pt x="854659" y="728510"/>
                </a:lnTo>
                <a:lnTo>
                  <a:pt x="854659" y="0"/>
                </a:lnTo>
                <a:lnTo>
                  <a:pt x="0" y="0"/>
                </a:lnTo>
                <a:lnTo>
                  <a:pt x="0" y="7285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1453" y="5165597"/>
            <a:ext cx="1389380" cy="1143635"/>
          </a:xfrm>
          <a:custGeom>
            <a:avLst/>
            <a:gdLst/>
            <a:ahLst/>
            <a:cxnLst/>
            <a:rect l="l" t="t" r="r" b="b"/>
            <a:pathLst>
              <a:path w="1389379" h="1143635">
                <a:moveTo>
                  <a:pt x="0" y="0"/>
                </a:moveTo>
                <a:lnTo>
                  <a:pt x="1389126" y="11431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7450" y="6308725"/>
            <a:ext cx="6409055" cy="0"/>
          </a:xfrm>
          <a:custGeom>
            <a:avLst/>
            <a:gdLst/>
            <a:ahLst/>
            <a:cxnLst/>
            <a:rect l="l" t="t" r="r" b="b"/>
            <a:pathLst>
              <a:path w="6409055">
                <a:moveTo>
                  <a:pt x="0" y="0"/>
                </a:moveTo>
                <a:lnTo>
                  <a:pt x="640880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40578" y="5477128"/>
            <a:ext cx="852805" cy="831850"/>
          </a:xfrm>
          <a:custGeom>
            <a:avLst/>
            <a:gdLst/>
            <a:ahLst/>
            <a:cxnLst/>
            <a:rect l="l" t="t" r="r" b="b"/>
            <a:pathLst>
              <a:path w="852804" h="831850">
                <a:moveTo>
                  <a:pt x="426084" y="0"/>
                </a:moveTo>
                <a:lnTo>
                  <a:pt x="356969" y="5442"/>
                </a:lnTo>
                <a:lnTo>
                  <a:pt x="291405" y="21197"/>
                </a:lnTo>
                <a:lnTo>
                  <a:pt x="230269" y="46410"/>
                </a:lnTo>
                <a:lnTo>
                  <a:pt x="174440" y="80224"/>
                </a:lnTo>
                <a:lnTo>
                  <a:pt x="124793" y="121783"/>
                </a:lnTo>
                <a:lnTo>
                  <a:pt x="82206" y="170232"/>
                </a:lnTo>
                <a:lnTo>
                  <a:pt x="47556" y="224713"/>
                </a:lnTo>
                <a:lnTo>
                  <a:pt x="21721" y="284372"/>
                </a:lnTo>
                <a:lnTo>
                  <a:pt x="5576" y="348352"/>
                </a:lnTo>
                <a:lnTo>
                  <a:pt x="0" y="415798"/>
                </a:lnTo>
                <a:lnTo>
                  <a:pt x="1412" y="449900"/>
                </a:lnTo>
                <a:lnTo>
                  <a:pt x="12382" y="515719"/>
                </a:lnTo>
                <a:lnTo>
                  <a:pt x="33482" y="577646"/>
                </a:lnTo>
                <a:lnTo>
                  <a:pt x="63834" y="634823"/>
                </a:lnTo>
                <a:lnTo>
                  <a:pt x="102562" y="686395"/>
                </a:lnTo>
                <a:lnTo>
                  <a:pt x="148789" y="731506"/>
                </a:lnTo>
                <a:lnTo>
                  <a:pt x="201636" y="769300"/>
                </a:lnTo>
                <a:lnTo>
                  <a:pt x="260228" y="798920"/>
                </a:lnTo>
                <a:lnTo>
                  <a:pt x="323688" y="819511"/>
                </a:lnTo>
                <a:lnTo>
                  <a:pt x="391137" y="830217"/>
                </a:lnTo>
                <a:lnTo>
                  <a:pt x="426084" y="831596"/>
                </a:lnTo>
                <a:lnTo>
                  <a:pt x="461032" y="830217"/>
                </a:lnTo>
                <a:lnTo>
                  <a:pt x="528489" y="819511"/>
                </a:lnTo>
                <a:lnTo>
                  <a:pt x="591960" y="798920"/>
                </a:lnTo>
                <a:lnTo>
                  <a:pt x="650568" y="769300"/>
                </a:lnTo>
                <a:lnTo>
                  <a:pt x="703434" y="731506"/>
                </a:lnTo>
                <a:lnTo>
                  <a:pt x="749680" y="686395"/>
                </a:lnTo>
                <a:lnTo>
                  <a:pt x="788426" y="634823"/>
                </a:lnTo>
                <a:lnTo>
                  <a:pt x="818794" y="577646"/>
                </a:lnTo>
                <a:lnTo>
                  <a:pt x="839906" y="515719"/>
                </a:lnTo>
                <a:lnTo>
                  <a:pt x="850883" y="449900"/>
                </a:lnTo>
                <a:lnTo>
                  <a:pt x="852297" y="415798"/>
                </a:lnTo>
                <a:lnTo>
                  <a:pt x="850883" y="381695"/>
                </a:lnTo>
                <a:lnTo>
                  <a:pt x="839906" y="315876"/>
                </a:lnTo>
                <a:lnTo>
                  <a:pt x="818794" y="253949"/>
                </a:lnTo>
                <a:lnTo>
                  <a:pt x="788426" y="196772"/>
                </a:lnTo>
                <a:lnTo>
                  <a:pt x="749680" y="145200"/>
                </a:lnTo>
                <a:lnTo>
                  <a:pt x="703434" y="100089"/>
                </a:lnTo>
                <a:lnTo>
                  <a:pt x="650568" y="62295"/>
                </a:lnTo>
                <a:lnTo>
                  <a:pt x="591960" y="32675"/>
                </a:lnTo>
                <a:lnTo>
                  <a:pt x="528489" y="12084"/>
                </a:lnTo>
                <a:lnTo>
                  <a:pt x="461032" y="1378"/>
                </a:lnTo>
                <a:lnTo>
                  <a:pt x="426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0578" y="5477128"/>
            <a:ext cx="852805" cy="831850"/>
          </a:xfrm>
          <a:custGeom>
            <a:avLst/>
            <a:gdLst/>
            <a:ahLst/>
            <a:cxnLst/>
            <a:rect l="l" t="t" r="r" b="b"/>
            <a:pathLst>
              <a:path w="852804" h="831850">
                <a:moveTo>
                  <a:pt x="0" y="415798"/>
                </a:moveTo>
                <a:lnTo>
                  <a:pt x="5576" y="348352"/>
                </a:lnTo>
                <a:lnTo>
                  <a:pt x="21721" y="284372"/>
                </a:lnTo>
                <a:lnTo>
                  <a:pt x="47556" y="224713"/>
                </a:lnTo>
                <a:lnTo>
                  <a:pt x="82206" y="170232"/>
                </a:lnTo>
                <a:lnTo>
                  <a:pt x="124793" y="121783"/>
                </a:lnTo>
                <a:lnTo>
                  <a:pt x="174440" y="80224"/>
                </a:lnTo>
                <a:lnTo>
                  <a:pt x="230269" y="46410"/>
                </a:lnTo>
                <a:lnTo>
                  <a:pt x="291405" y="21197"/>
                </a:lnTo>
                <a:lnTo>
                  <a:pt x="356969" y="5442"/>
                </a:lnTo>
                <a:lnTo>
                  <a:pt x="426084" y="0"/>
                </a:lnTo>
                <a:lnTo>
                  <a:pt x="461032" y="1378"/>
                </a:lnTo>
                <a:lnTo>
                  <a:pt x="528489" y="12084"/>
                </a:lnTo>
                <a:lnTo>
                  <a:pt x="591960" y="32675"/>
                </a:lnTo>
                <a:lnTo>
                  <a:pt x="650568" y="62295"/>
                </a:lnTo>
                <a:lnTo>
                  <a:pt x="703434" y="100089"/>
                </a:lnTo>
                <a:lnTo>
                  <a:pt x="749680" y="145200"/>
                </a:lnTo>
                <a:lnTo>
                  <a:pt x="788426" y="196772"/>
                </a:lnTo>
                <a:lnTo>
                  <a:pt x="818794" y="253949"/>
                </a:lnTo>
                <a:lnTo>
                  <a:pt x="839906" y="315876"/>
                </a:lnTo>
                <a:lnTo>
                  <a:pt x="850883" y="381695"/>
                </a:lnTo>
                <a:lnTo>
                  <a:pt x="852297" y="415798"/>
                </a:lnTo>
                <a:lnTo>
                  <a:pt x="850883" y="449900"/>
                </a:lnTo>
                <a:lnTo>
                  <a:pt x="839906" y="515719"/>
                </a:lnTo>
                <a:lnTo>
                  <a:pt x="818794" y="577646"/>
                </a:lnTo>
                <a:lnTo>
                  <a:pt x="788426" y="634823"/>
                </a:lnTo>
                <a:lnTo>
                  <a:pt x="749680" y="686395"/>
                </a:lnTo>
                <a:lnTo>
                  <a:pt x="703434" y="731506"/>
                </a:lnTo>
                <a:lnTo>
                  <a:pt x="650568" y="769300"/>
                </a:lnTo>
                <a:lnTo>
                  <a:pt x="591960" y="798920"/>
                </a:lnTo>
                <a:lnTo>
                  <a:pt x="528489" y="819511"/>
                </a:lnTo>
                <a:lnTo>
                  <a:pt x="461032" y="830217"/>
                </a:lnTo>
                <a:lnTo>
                  <a:pt x="426084" y="831596"/>
                </a:lnTo>
                <a:lnTo>
                  <a:pt x="391137" y="830217"/>
                </a:lnTo>
                <a:lnTo>
                  <a:pt x="323688" y="819511"/>
                </a:lnTo>
                <a:lnTo>
                  <a:pt x="260228" y="798920"/>
                </a:lnTo>
                <a:lnTo>
                  <a:pt x="201636" y="769300"/>
                </a:lnTo>
                <a:lnTo>
                  <a:pt x="148789" y="731506"/>
                </a:lnTo>
                <a:lnTo>
                  <a:pt x="102562" y="686395"/>
                </a:lnTo>
                <a:lnTo>
                  <a:pt x="63834" y="634823"/>
                </a:lnTo>
                <a:lnTo>
                  <a:pt x="33482" y="577646"/>
                </a:lnTo>
                <a:lnTo>
                  <a:pt x="12382" y="515719"/>
                </a:lnTo>
                <a:lnTo>
                  <a:pt x="1412" y="449900"/>
                </a:lnTo>
                <a:lnTo>
                  <a:pt x="0" y="41579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5459" y="5477128"/>
            <a:ext cx="0" cy="831850"/>
          </a:xfrm>
          <a:custGeom>
            <a:avLst/>
            <a:gdLst/>
            <a:ahLst/>
            <a:cxnLst/>
            <a:rect l="l" t="t" r="r" b="b"/>
            <a:pathLst>
              <a:path h="831850">
                <a:moveTo>
                  <a:pt x="0" y="0"/>
                </a:moveTo>
                <a:lnTo>
                  <a:pt x="0" y="83159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40578" y="5891784"/>
            <a:ext cx="852805" cy="0"/>
          </a:xfrm>
          <a:custGeom>
            <a:avLst/>
            <a:gdLst/>
            <a:ahLst/>
            <a:cxnLst/>
            <a:rect l="l" t="t" r="r" b="b"/>
            <a:pathLst>
              <a:path w="852804">
                <a:moveTo>
                  <a:pt x="0" y="0"/>
                </a:moveTo>
                <a:lnTo>
                  <a:pt x="85229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2660" y="4710557"/>
            <a:ext cx="749300" cy="76200"/>
          </a:xfrm>
          <a:custGeom>
            <a:avLst/>
            <a:gdLst/>
            <a:ahLst/>
            <a:cxnLst/>
            <a:rect l="l" t="t" r="r" b="b"/>
            <a:pathLst>
              <a:path w="749300" h="76200">
                <a:moveTo>
                  <a:pt x="672592" y="0"/>
                </a:moveTo>
                <a:lnTo>
                  <a:pt x="672592" y="76200"/>
                </a:lnTo>
                <a:lnTo>
                  <a:pt x="739394" y="42799"/>
                </a:lnTo>
                <a:lnTo>
                  <a:pt x="685292" y="42799"/>
                </a:lnTo>
                <a:lnTo>
                  <a:pt x="685292" y="33274"/>
                </a:lnTo>
                <a:lnTo>
                  <a:pt x="739140" y="33274"/>
                </a:lnTo>
                <a:lnTo>
                  <a:pt x="672592" y="0"/>
                </a:lnTo>
                <a:close/>
              </a:path>
              <a:path w="749300" h="76200">
                <a:moveTo>
                  <a:pt x="672592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672592" y="42799"/>
                </a:lnTo>
                <a:lnTo>
                  <a:pt x="672592" y="33274"/>
                </a:lnTo>
                <a:close/>
              </a:path>
              <a:path w="749300" h="76200">
                <a:moveTo>
                  <a:pt x="739140" y="33274"/>
                </a:moveTo>
                <a:lnTo>
                  <a:pt x="685292" y="33274"/>
                </a:lnTo>
                <a:lnTo>
                  <a:pt x="685292" y="42799"/>
                </a:lnTo>
                <a:lnTo>
                  <a:pt x="739394" y="42799"/>
                </a:lnTo>
                <a:lnTo>
                  <a:pt x="748792" y="38100"/>
                </a:lnTo>
                <a:lnTo>
                  <a:pt x="739140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74490" y="4953380"/>
            <a:ext cx="751840" cy="627380"/>
          </a:xfrm>
          <a:custGeom>
            <a:avLst/>
            <a:gdLst/>
            <a:ahLst/>
            <a:cxnLst/>
            <a:rect l="l" t="t" r="r" b="b"/>
            <a:pathLst>
              <a:path w="751839" h="627379">
                <a:moveTo>
                  <a:pt x="690080" y="581744"/>
                </a:moveTo>
                <a:lnTo>
                  <a:pt x="668782" y="607314"/>
                </a:lnTo>
                <a:lnTo>
                  <a:pt x="751840" y="626872"/>
                </a:lnTo>
                <a:lnTo>
                  <a:pt x="735614" y="589915"/>
                </a:lnTo>
                <a:lnTo>
                  <a:pt x="699897" y="589915"/>
                </a:lnTo>
                <a:lnTo>
                  <a:pt x="690080" y="581744"/>
                </a:lnTo>
                <a:close/>
              </a:path>
              <a:path w="751839" h="627379">
                <a:moveTo>
                  <a:pt x="696200" y="574398"/>
                </a:moveTo>
                <a:lnTo>
                  <a:pt x="690080" y="581744"/>
                </a:lnTo>
                <a:lnTo>
                  <a:pt x="699897" y="589915"/>
                </a:lnTo>
                <a:lnTo>
                  <a:pt x="705993" y="582549"/>
                </a:lnTo>
                <a:lnTo>
                  <a:pt x="696200" y="574398"/>
                </a:lnTo>
                <a:close/>
              </a:path>
              <a:path w="751839" h="627379">
                <a:moveTo>
                  <a:pt x="717550" y="548767"/>
                </a:moveTo>
                <a:lnTo>
                  <a:pt x="696200" y="574398"/>
                </a:lnTo>
                <a:lnTo>
                  <a:pt x="705993" y="582549"/>
                </a:lnTo>
                <a:lnTo>
                  <a:pt x="699897" y="589915"/>
                </a:lnTo>
                <a:lnTo>
                  <a:pt x="735614" y="589915"/>
                </a:lnTo>
                <a:lnTo>
                  <a:pt x="717550" y="548767"/>
                </a:lnTo>
                <a:close/>
              </a:path>
              <a:path w="751839" h="627379">
                <a:moveTo>
                  <a:pt x="6096" y="0"/>
                </a:moveTo>
                <a:lnTo>
                  <a:pt x="0" y="7366"/>
                </a:lnTo>
                <a:lnTo>
                  <a:pt x="690080" y="581744"/>
                </a:lnTo>
                <a:lnTo>
                  <a:pt x="696200" y="574398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5328" y="5853684"/>
            <a:ext cx="852805" cy="76200"/>
          </a:xfrm>
          <a:custGeom>
            <a:avLst/>
            <a:gdLst/>
            <a:ahLst/>
            <a:cxnLst/>
            <a:rect l="l" t="t" r="r" b="b"/>
            <a:pathLst>
              <a:path w="852804" h="76200">
                <a:moveTo>
                  <a:pt x="776097" y="0"/>
                </a:moveTo>
                <a:lnTo>
                  <a:pt x="776097" y="76199"/>
                </a:lnTo>
                <a:lnTo>
                  <a:pt x="842772" y="42862"/>
                </a:lnTo>
                <a:lnTo>
                  <a:pt x="788797" y="42862"/>
                </a:lnTo>
                <a:lnTo>
                  <a:pt x="788797" y="33337"/>
                </a:lnTo>
                <a:lnTo>
                  <a:pt x="842772" y="33337"/>
                </a:lnTo>
                <a:lnTo>
                  <a:pt x="776097" y="0"/>
                </a:lnTo>
                <a:close/>
              </a:path>
              <a:path w="852804" h="76200">
                <a:moveTo>
                  <a:pt x="776097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776097" y="42862"/>
                </a:lnTo>
                <a:lnTo>
                  <a:pt x="776097" y="33337"/>
                </a:lnTo>
                <a:close/>
              </a:path>
              <a:path w="852804" h="76200">
                <a:moveTo>
                  <a:pt x="842772" y="33337"/>
                </a:moveTo>
                <a:lnTo>
                  <a:pt x="788797" y="33337"/>
                </a:lnTo>
                <a:lnTo>
                  <a:pt x="788797" y="42862"/>
                </a:lnTo>
                <a:lnTo>
                  <a:pt x="842772" y="42862"/>
                </a:lnTo>
                <a:lnTo>
                  <a:pt x="852297" y="38099"/>
                </a:lnTo>
                <a:lnTo>
                  <a:pt x="842772" y="33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4560" y="5268595"/>
            <a:ext cx="76200" cy="1040130"/>
          </a:xfrm>
          <a:custGeom>
            <a:avLst/>
            <a:gdLst/>
            <a:ahLst/>
            <a:cxnLst/>
            <a:rect l="l" t="t" r="r" b="b"/>
            <a:pathLst>
              <a:path w="76200" h="1040129">
                <a:moveTo>
                  <a:pt x="33400" y="963929"/>
                </a:moveTo>
                <a:lnTo>
                  <a:pt x="0" y="963929"/>
                </a:lnTo>
                <a:lnTo>
                  <a:pt x="38099" y="1040129"/>
                </a:lnTo>
                <a:lnTo>
                  <a:pt x="69849" y="976629"/>
                </a:lnTo>
                <a:lnTo>
                  <a:pt x="33400" y="976629"/>
                </a:lnTo>
                <a:lnTo>
                  <a:pt x="33400" y="963929"/>
                </a:lnTo>
                <a:close/>
              </a:path>
              <a:path w="76200" h="1040129">
                <a:moveTo>
                  <a:pt x="42925" y="63499"/>
                </a:moveTo>
                <a:lnTo>
                  <a:pt x="33400" y="63499"/>
                </a:lnTo>
                <a:lnTo>
                  <a:pt x="33400" y="976629"/>
                </a:lnTo>
                <a:lnTo>
                  <a:pt x="42925" y="976629"/>
                </a:lnTo>
                <a:lnTo>
                  <a:pt x="42925" y="63499"/>
                </a:lnTo>
                <a:close/>
              </a:path>
              <a:path w="76200" h="1040129">
                <a:moveTo>
                  <a:pt x="76199" y="963929"/>
                </a:moveTo>
                <a:lnTo>
                  <a:pt x="42925" y="963929"/>
                </a:lnTo>
                <a:lnTo>
                  <a:pt x="42925" y="976629"/>
                </a:lnTo>
                <a:lnTo>
                  <a:pt x="69849" y="976629"/>
                </a:lnTo>
                <a:lnTo>
                  <a:pt x="76199" y="963929"/>
                </a:lnTo>
                <a:close/>
              </a:path>
              <a:path w="76200" h="1040129">
                <a:moveTo>
                  <a:pt x="38099" y="0"/>
                </a:moveTo>
                <a:lnTo>
                  <a:pt x="0" y="76199"/>
                </a:lnTo>
                <a:lnTo>
                  <a:pt x="33400" y="76199"/>
                </a:lnTo>
                <a:lnTo>
                  <a:pt x="33400" y="63499"/>
                </a:lnTo>
                <a:lnTo>
                  <a:pt x="69849" y="63499"/>
                </a:lnTo>
                <a:lnTo>
                  <a:pt x="38099" y="0"/>
                </a:lnTo>
                <a:close/>
              </a:path>
              <a:path w="76200" h="1040129">
                <a:moveTo>
                  <a:pt x="69849" y="63499"/>
                </a:moveTo>
                <a:lnTo>
                  <a:pt x="42925" y="63499"/>
                </a:lnTo>
                <a:lnTo>
                  <a:pt x="42925" y="76199"/>
                </a:lnTo>
                <a:lnTo>
                  <a:pt x="76199" y="76199"/>
                </a:lnTo>
                <a:lnTo>
                  <a:pt x="69849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45232" y="4677934"/>
            <a:ext cx="1055370" cy="1154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8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15"/>
            <a:ext cx="9113953" cy="6847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53066"/>
            <a:ext cx="8035925" cy="182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Vízenergia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800">
              <a:latin typeface="Times New Roman"/>
              <a:cs typeface="Times New Roman"/>
            </a:endParaRPr>
          </a:p>
          <a:p>
            <a:pPr marL="534670" marR="5080" indent="-342900">
              <a:lnSpc>
                <a:spcPct val="100000"/>
              </a:lnSpc>
              <a:buFont typeface="Arial"/>
              <a:buChar char="•"/>
              <a:tabLst>
                <a:tab pos="535305" algn="l"/>
              </a:tabLst>
            </a:pPr>
            <a:r>
              <a:rPr sz="2400" dirty="0">
                <a:latin typeface="Arial"/>
                <a:cs typeface="Arial"/>
              </a:rPr>
              <a:t>A potenciális energia csökkenésének sebessége, ami a teljesítmény P, a következő: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0475" y="2638425"/>
            <a:ext cx="6409055" cy="1584325"/>
          </a:xfrm>
          <a:custGeom>
            <a:avLst/>
            <a:gdLst/>
            <a:ahLst/>
            <a:cxnLst/>
            <a:rect l="l" t="t" r="r" b="b"/>
            <a:pathLst>
              <a:path w="6409055" h="1584325">
                <a:moveTo>
                  <a:pt x="0" y="1584325"/>
                </a:moveTo>
                <a:lnTo>
                  <a:pt x="6408801" y="1584325"/>
                </a:lnTo>
                <a:lnTo>
                  <a:pt x="6408801" y="0"/>
                </a:lnTo>
                <a:lnTo>
                  <a:pt x="0" y="0"/>
                </a:lnTo>
                <a:lnTo>
                  <a:pt x="0" y="1584325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0475" y="2638425"/>
            <a:ext cx="6409055" cy="1584325"/>
          </a:xfrm>
          <a:custGeom>
            <a:avLst/>
            <a:gdLst/>
            <a:ahLst/>
            <a:cxnLst/>
            <a:rect l="l" t="t" r="r" b="b"/>
            <a:pathLst>
              <a:path w="6409055" h="1584325">
                <a:moveTo>
                  <a:pt x="0" y="1584325"/>
                </a:moveTo>
                <a:lnTo>
                  <a:pt x="6408801" y="1584325"/>
                </a:lnTo>
                <a:lnTo>
                  <a:pt x="6408801" y="0"/>
                </a:lnTo>
                <a:lnTo>
                  <a:pt x="0" y="0"/>
                </a:lnTo>
                <a:lnTo>
                  <a:pt x="0" y="158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8626" y="2937504"/>
            <a:ext cx="4350385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 marR="5080" indent="-180975">
              <a:lnSpc>
                <a:spcPct val="116500"/>
              </a:lnSpc>
              <a:tabLst>
                <a:tab pos="1242695" algn="l"/>
                <a:tab pos="1619885" algn="l"/>
                <a:tab pos="2535555" algn="l"/>
                <a:tab pos="3321685" algn="l"/>
                <a:tab pos="3916679" algn="l"/>
              </a:tabLst>
            </a:pPr>
            <a:r>
              <a:rPr sz="2850" i="1" u="heavy" spc="400" dirty="0">
                <a:latin typeface="Times New Roman"/>
                <a:cs typeface="Times New Roman"/>
              </a:rPr>
              <a:t>m</a:t>
            </a:r>
            <a:r>
              <a:rPr sz="2850" i="1" u="heavy" spc="210" dirty="0">
                <a:latin typeface="Times New Roman"/>
                <a:cs typeface="Times New Roman"/>
              </a:rPr>
              <a:t>g</a:t>
            </a:r>
            <a:r>
              <a:rPr sz="2850" i="1" u="heavy" spc="254" dirty="0">
                <a:latin typeface="Times New Roman"/>
                <a:cs typeface="Times New Roman"/>
              </a:rPr>
              <a:t>h</a:t>
            </a:r>
            <a:r>
              <a:rPr sz="2850" i="1" spc="190" dirty="0">
                <a:latin typeface="Times New Roman"/>
                <a:cs typeface="Times New Roman"/>
              </a:rPr>
              <a:t> </a:t>
            </a:r>
            <a:r>
              <a:rPr sz="4275" spc="419" baseline="-35087" dirty="0">
                <a:latin typeface="Symbol"/>
                <a:cs typeface="Symbol"/>
              </a:rPr>
              <a:t></a:t>
            </a:r>
            <a:r>
              <a:rPr sz="4275" baseline="-35087" dirty="0">
                <a:latin typeface="Times New Roman"/>
                <a:cs typeface="Times New Roman"/>
              </a:rPr>
              <a:t>	</a:t>
            </a:r>
            <a:r>
              <a:rPr sz="3050" i="1" u="heavy" spc="125" dirty="0">
                <a:latin typeface="Symbol"/>
                <a:cs typeface="Symbol"/>
              </a:rPr>
              <a:t></a:t>
            </a:r>
            <a:r>
              <a:rPr sz="2850" u="heavy" spc="240" dirty="0">
                <a:latin typeface="Symbol"/>
                <a:cs typeface="Symbol"/>
              </a:rPr>
              <a:t></a:t>
            </a:r>
            <a:r>
              <a:rPr sz="2850" i="1" u="heavy" spc="165" dirty="0">
                <a:latin typeface="Times New Roman"/>
                <a:cs typeface="Times New Roman"/>
              </a:rPr>
              <a:t>V</a:t>
            </a:r>
            <a:r>
              <a:rPr sz="2850" i="1" u="heavy" spc="210" dirty="0">
                <a:latin typeface="Times New Roman"/>
                <a:cs typeface="Times New Roman"/>
              </a:rPr>
              <a:t>g</a:t>
            </a:r>
            <a:r>
              <a:rPr sz="2850" i="1" u="heavy" spc="254" dirty="0">
                <a:latin typeface="Times New Roman"/>
                <a:cs typeface="Times New Roman"/>
              </a:rPr>
              <a:t>h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4275" spc="419" baseline="-35087" dirty="0">
                <a:latin typeface="Symbol"/>
                <a:cs typeface="Symbol"/>
              </a:rPr>
              <a:t></a:t>
            </a:r>
            <a:r>
              <a:rPr sz="4275" spc="165" baseline="-35087" dirty="0">
                <a:latin typeface="Times New Roman"/>
                <a:cs typeface="Times New Roman"/>
              </a:rPr>
              <a:t> </a:t>
            </a:r>
            <a:r>
              <a:rPr sz="4575" i="1" spc="270" baseline="-32786" dirty="0">
                <a:latin typeface="Symbol"/>
                <a:cs typeface="Symbol"/>
              </a:rPr>
              <a:t></a:t>
            </a:r>
            <a:r>
              <a:rPr sz="4575" i="1" spc="262" baseline="-32786" dirty="0">
                <a:latin typeface="Times New Roman"/>
                <a:cs typeface="Times New Roman"/>
              </a:rPr>
              <a:t> </a:t>
            </a:r>
            <a:r>
              <a:rPr sz="2850" u="heavy" spc="250" dirty="0">
                <a:latin typeface="Symbol"/>
                <a:cs typeface="Symbol"/>
              </a:rPr>
              <a:t></a:t>
            </a:r>
            <a:r>
              <a:rPr sz="2850" i="1" u="heavy" spc="310" dirty="0">
                <a:latin typeface="Times New Roman"/>
                <a:cs typeface="Times New Roman"/>
              </a:rPr>
              <a:t>V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4275" i="1" spc="322" baseline="-35087" dirty="0">
                <a:latin typeface="Times New Roman"/>
                <a:cs typeface="Times New Roman"/>
              </a:rPr>
              <a:t>gh</a:t>
            </a:r>
            <a:r>
              <a:rPr sz="4275" i="1" spc="127" baseline="-35087" dirty="0">
                <a:latin typeface="Times New Roman"/>
                <a:cs typeface="Times New Roman"/>
              </a:rPr>
              <a:t> </a:t>
            </a:r>
            <a:r>
              <a:rPr sz="2850" i="1" spc="235" dirty="0">
                <a:latin typeface="Times New Roman"/>
                <a:cs typeface="Times New Roman"/>
              </a:rPr>
              <a:t>Δ</a:t>
            </a:r>
            <a:r>
              <a:rPr sz="2850" i="1" spc="140" dirty="0">
                <a:latin typeface="Times New Roman"/>
                <a:cs typeface="Times New Roman"/>
              </a:rPr>
              <a:t>t</a:t>
            </a:r>
            <a:r>
              <a:rPr sz="2850" i="1" dirty="0">
                <a:latin typeface="Times New Roman"/>
                <a:cs typeface="Times New Roman"/>
              </a:rPr>
              <a:t>		</a:t>
            </a:r>
            <a:r>
              <a:rPr sz="2850" spc="250" dirty="0">
                <a:latin typeface="Symbol"/>
                <a:cs typeface="Symbol"/>
              </a:rPr>
              <a:t></a:t>
            </a:r>
            <a:r>
              <a:rPr sz="2850" i="1" spc="140" dirty="0">
                <a:latin typeface="Times New Roman"/>
                <a:cs typeface="Times New Roman"/>
              </a:rPr>
              <a:t>t</a:t>
            </a:r>
            <a:r>
              <a:rPr sz="2850" i="1" dirty="0">
                <a:latin typeface="Times New Roman"/>
                <a:cs typeface="Times New Roman"/>
              </a:rPr>
              <a:t>		</a:t>
            </a:r>
            <a:r>
              <a:rPr sz="2850" spc="240" dirty="0">
                <a:latin typeface="Symbol"/>
                <a:cs typeface="Symbol"/>
              </a:rPr>
              <a:t></a:t>
            </a:r>
            <a:r>
              <a:rPr sz="2850" i="1" spc="140" dirty="0">
                <a:latin typeface="Times New Roman"/>
                <a:cs typeface="Times New Roman"/>
              </a:rPr>
              <a:t>t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1702" y="3190473"/>
            <a:ext cx="6223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spc="310" dirty="0">
                <a:latin typeface="Times New Roman"/>
                <a:cs typeface="Times New Roman"/>
              </a:rPr>
              <a:t>P</a:t>
            </a:r>
            <a:r>
              <a:rPr sz="2850" i="1" spc="55" dirty="0">
                <a:latin typeface="Times New Roman"/>
                <a:cs typeface="Times New Roman"/>
              </a:rPr>
              <a:t> </a:t>
            </a:r>
            <a:r>
              <a:rPr sz="2850" spc="280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4591361"/>
            <a:ext cx="437451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 térfogatáram Q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dirty="0">
                <a:latin typeface="Symbol"/>
                <a:cs typeface="Symbol"/>
              </a:rPr>
              <a:t></a:t>
            </a:r>
            <a:r>
              <a:rPr sz="2400" spc="-5" dirty="0">
                <a:latin typeface="Arial"/>
                <a:cs typeface="Arial"/>
              </a:rPr>
              <a:t>V/</a:t>
            </a:r>
            <a:r>
              <a:rPr sz="2400" dirty="0">
                <a:latin typeface="Symbol"/>
                <a:cs typeface="Symbol"/>
              </a:rPr>
              <a:t></a:t>
            </a:r>
            <a:r>
              <a:rPr sz="2400" dirty="0">
                <a:latin typeface="Arial"/>
                <a:cs typeface="Arial"/>
              </a:rPr>
              <a:t>t,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így: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8101" y="5373687"/>
            <a:ext cx="2376805" cy="1079500"/>
          </a:xfrm>
          <a:prstGeom prst="rect">
            <a:avLst/>
          </a:prstGeom>
          <a:solidFill>
            <a:srgbClr val="008D86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0205">
              <a:lnSpc>
                <a:spcPct val="100000"/>
              </a:lnSpc>
              <a:tabLst>
                <a:tab pos="1158875" algn="l"/>
              </a:tabLst>
            </a:pPr>
            <a:r>
              <a:rPr sz="2850" i="1" spc="330" dirty="0">
                <a:latin typeface="Times New Roman"/>
                <a:cs typeface="Times New Roman"/>
              </a:rPr>
              <a:t>P</a:t>
            </a:r>
            <a:r>
              <a:rPr sz="2850" i="1" spc="10" dirty="0">
                <a:latin typeface="Times New Roman"/>
                <a:cs typeface="Times New Roman"/>
              </a:rPr>
              <a:t> </a:t>
            </a:r>
            <a:r>
              <a:rPr sz="2850" spc="295" dirty="0">
                <a:latin typeface="Symbol"/>
                <a:cs typeface="Symbol"/>
              </a:rPr>
              <a:t>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3050" i="1" spc="90" dirty="0">
                <a:latin typeface="Symbol"/>
                <a:cs typeface="Symbol"/>
              </a:rPr>
              <a:t></a:t>
            </a:r>
            <a:r>
              <a:rPr sz="2850" i="1" spc="375" dirty="0">
                <a:latin typeface="Times New Roman"/>
                <a:cs typeface="Times New Roman"/>
              </a:rPr>
              <a:t>Q</a:t>
            </a:r>
            <a:r>
              <a:rPr sz="2850" i="1" spc="200" dirty="0">
                <a:latin typeface="Times New Roman"/>
                <a:cs typeface="Times New Roman"/>
              </a:rPr>
              <a:t>g</a:t>
            </a:r>
            <a:r>
              <a:rPr sz="2850" i="1" spc="270" dirty="0">
                <a:latin typeface="Times New Roman"/>
                <a:cs typeface="Times New Roman"/>
              </a:rPr>
              <a:t>h</a:t>
            </a:r>
            <a:endParaRPr sz="2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Vízenergia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77296"/>
            <a:ext cx="6687820" cy="1138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Symbol"/>
                <a:cs typeface="Symbol"/>
              </a:rPr>
              <a:t></a:t>
            </a:r>
            <a:r>
              <a:rPr sz="2400" dirty="0">
                <a:latin typeface="Arial"/>
                <a:cs typeface="Arial"/>
              </a:rPr>
              <a:t>t időtartam alatt, a csövön átfolyó víz tömege: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000">
              <a:latin typeface="Times New Roman"/>
              <a:cs typeface="Times New Roman"/>
            </a:endParaRPr>
          </a:p>
          <a:p>
            <a:pPr marL="27559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m=</a:t>
            </a:r>
            <a:r>
              <a:rPr sz="2400" dirty="0">
                <a:latin typeface="Symbol"/>
                <a:cs typeface="Symbol"/>
              </a:rPr>
              <a:t></a:t>
            </a:r>
            <a:r>
              <a:rPr sz="2400" spc="-5" dirty="0">
                <a:latin typeface="Symbol"/>
                <a:cs typeface="Symbol"/>
              </a:rPr>
              <a:t>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dirty="0">
                <a:latin typeface="Symbol"/>
                <a:cs typeface="Symbol"/>
              </a:rPr>
              <a:t></a:t>
            </a:r>
            <a:r>
              <a:rPr sz="2400" dirty="0">
                <a:latin typeface="Arial"/>
                <a:cs typeface="Arial"/>
              </a:rPr>
              <a:t>Qgh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4882038"/>
            <a:ext cx="758507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Az erőmű elektromos teljesítménye függ az átfolyt víz térfogatáramától,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és az esési magasságtól,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94760" y="3213100"/>
            <a:ext cx="2646045" cy="936625"/>
          </a:xfrm>
          <a:custGeom>
            <a:avLst/>
            <a:gdLst/>
            <a:ahLst/>
            <a:cxnLst/>
            <a:rect l="l" t="t" r="r" b="b"/>
            <a:pathLst>
              <a:path w="2646045" h="936625">
                <a:moveTo>
                  <a:pt x="2409952" y="0"/>
                </a:moveTo>
                <a:lnTo>
                  <a:pt x="0" y="0"/>
                </a:lnTo>
                <a:lnTo>
                  <a:pt x="19331" y="1552"/>
                </a:lnTo>
                <a:lnTo>
                  <a:pt x="38232" y="6129"/>
                </a:lnTo>
                <a:lnTo>
                  <a:pt x="74502" y="23875"/>
                </a:lnTo>
                <a:lnTo>
                  <a:pt x="108324" y="52275"/>
                </a:lnTo>
                <a:lnTo>
                  <a:pt x="139211" y="90363"/>
                </a:lnTo>
                <a:lnTo>
                  <a:pt x="166679" y="137175"/>
                </a:lnTo>
                <a:lnTo>
                  <a:pt x="190241" y="191749"/>
                </a:lnTo>
                <a:lnTo>
                  <a:pt x="209411" y="253120"/>
                </a:lnTo>
                <a:lnTo>
                  <a:pt x="223704" y="320324"/>
                </a:lnTo>
                <a:lnTo>
                  <a:pt x="232632" y="392397"/>
                </a:lnTo>
                <a:lnTo>
                  <a:pt x="235709" y="468376"/>
                </a:lnTo>
                <a:lnTo>
                  <a:pt x="234923" y="506774"/>
                </a:lnTo>
                <a:lnTo>
                  <a:pt x="228849" y="580890"/>
                </a:lnTo>
                <a:lnTo>
                  <a:pt x="217175" y="650624"/>
                </a:lnTo>
                <a:lnTo>
                  <a:pt x="200383" y="715014"/>
                </a:lnTo>
                <a:lnTo>
                  <a:pt x="178960" y="773093"/>
                </a:lnTo>
                <a:lnTo>
                  <a:pt x="153389" y="823897"/>
                </a:lnTo>
                <a:lnTo>
                  <a:pt x="124155" y="866462"/>
                </a:lnTo>
                <a:lnTo>
                  <a:pt x="91744" y="899822"/>
                </a:lnTo>
                <a:lnTo>
                  <a:pt x="56641" y="923014"/>
                </a:lnTo>
                <a:lnTo>
                  <a:pt x="19331" y="935072"/>
                </a:lnTo>
                <a:lnTo>
                  <a:pt x="0" y="936625"/>
                </a:lnTo>
                <a:lnTo>
                  <a:pt x="2409952" y="936625"/>
                </a:lnTo>
                <a:lnTo>
                  <a:pt x="2448184" y="930495"/>
                </a:lnTo>
                <a:lnTo>
                  <a:pt x="2484454" y="912749"/>
                </a:lnTo>
                <a:lnTo>
                  <a:pt x="2518276" y="884349"/>
                </a:lnTo>
                <a:lnTo>
                  <a:pt x="2549163" y="846261"/>
                </a:lnTo>
                <a:lnTo>
                  <a:pt x="2576631" y="799449"/>
                </a:lnTo>
                <a:lnTo>
                  <a:pt x="2600193" y="744875"/>
                </a:lnTo>
                <a:lnTo>
                  <a:pt x="2619363" y="683504"/>
                </a:lnTo>
                <a:lnTo>
                  <a:pt x="2633656" y="616300"/>
                </a:lnTo>
                <a:lnTo>
                  <a:pt x="2642584" y="544227"/>
                </a:lnTo>
                <a:lnTo>
                  <a:pt x="2645661" y="468248"/>
                </a:lnTo>
                <a:lnTo>
                  <a:pt x="2644875" y="429850"/>
                </a:lnTo>
                <a:lnTo>
                  <a:pt x="2638801" y="355734"/>
                </a:lnTo>
                <a:lnTo>
                  <a:pt x="2627127" y="286000"/>
                </a:lnTo>
                <a:lnTo>
                  <a:pt x="2610335" y="221610"/>
                </a:lnTo>
                <a:lnTo>
                  <a:pt x="2588912" y="163531"/>
                </a:lnTo>
                <a:lnTo>
                  <a:pt x="2563341" y="112727"/>
                </a:lnTo>
                <a:lnTo>
                  <a:pt x="2534107" y="70162"/>
                </a:lnTo>
                <a:lnTo>
                  <a:pt x="2501696" y="36802"/>
                </a:lnTo>
                <a:lnTo>
                  <a:pt x="2466593" y="13610"/>
                </a:lnTo>
                <a:lnTo>
                  <a:pt x="2429283" y="1552"/>
                </a:lnTo>
                <a:lnTo>
                  <a:pt x="2409952" y="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9048" y="3213100"/>
            <a:ext cx="471805" cy="936625"/>
          </a:xfrm>
          <a:custGeom>
            <a:avLst/>
            <a:gdLst/>
            <a:ahLst/>
            <a:cxnLst/>
            <a:rect l="l" t="t" r="r" b="b"/>
            <a:pathLst>
              <a:path w="471804" h="936625">
                <a:moveTo>
                  <a:pt x="235712" y="0"/>
                </a:moveTo>
                <a:lnTo>
                  <a:pt x="197479" y="6129"/>
                </a:lnTo>
                <a:lnTo>
                  <a:pt x="161210" y="23874"/>
                </a:lnTo>
                <a:lnTo>
                  <a:pt x="127391" y="52271"/>
                </a:lnTo>
                <a:lnTo>
                  <a:pt x="96505" y="90354"/>
                </a:lnTo>
                <a:lnTo>
                  <a:pt x="69040" y="137159"/>
                </a:lnTo>
                <a:lnTo>
                  <a:pt x="45480" y="191722"/>
                </a:lnTo>
                <a:lnTo>
                  <a:pt x="26310" y="253076"/>
                </a:lnTo>
                <a:lnTo>
                  <a:pt x="12017" y="320259"/>
                </a:lnTo>
                <a:lnTo>
                  <a:pt x="3085" y="392305"/>
                </a:lnTo>
                <a:lnTo>
                  <a:pt x="0" y="468248"/>
                </a:lnTo>
                <a:lnTo>
                  <a:pt x="781" y="506666"/>
                </a:lnTo>
                <a:lnTo>
                  <a:pt x="6850" y="580812"/>
                </a:lnTo>
                <a:lnTo>
                  <a:pt x="18524" y="650571"/>
                </a:lnTo>
                <a:lnTo>
                  <a:pt x="35316" y="714979"/>
                </a:lnTo>
                <a:lnTo>
                  <a:pt x="56741" y="773072"/>
                </a:lnTo>
                <a:lnTo>
                  <a:pt x="82315" y="823885"/>
                </a:lnTo>
                <a:lnTo>
                  <a:pt x="111551" y="866456"/>
                </a:lnTo>
                <a:lnTo>
                  <a:pt x="143964" y="899820"/>
                </a:lnTo>
                <a:lnTo>
                  <a:pt x="179069" y="923014"/>
                </a:lnTo>
                <a:lnTo>
                  <a:pt x="216380" y="935072"/>
                </a:lnTo>
                <a:lnTo>
                  <a:pt x="235712" y="936625"/>
                </a:lnTo>
                <a:lnTo>
                  <a:pt x="255043" y="935072"/>
                </a:lnTo>
                <a:lnTo>
                  <a:pt x="292354" y="923014"/>
                </a:lnTo>
                <a:lnTo>
                  <a:pt x="327459" y="899820"/>
                </a:lnTo>
                <a:lnTo>
                  <a:pt x="359872" y="866456"/>
                </a:lnTo>
                <a:lnTo>
                  <a:pt x="389108" y="823885"/>
                </a:lnTo>
                <a:lnTo>
                  <a:pt x="414682" y="773072"/>
                </a:lnTo>
                <a:lnTo>
                  <a:pt x="436107" y="714979"/>
                </a:lnTo>
                <a:lnTo>
                  <a:pt x="452899" y="650571"/>
                </a:lnTo>
                <a:lnTo>
                  <a:pt x="464573" y="580812"/>
                </a:lnTo>
                <a:lnTo>
                  <a:pt x="470642" y="506666"/>
                </a:lnTo>
                <a:lnTo>
                  <a:pt x="471424" y="468248"/>
                </a:lnTo>
                <a:lnTo>
                  <a:pt x="470642" y="429850"/>
                </a:lnTo>
                <a:lnTo>
                  <a:pt x="464573" y="355734"/>
                </a:lnTo>
                <a:lnTo>
                  <a:pt x="452899" y="286000"/>
                </a:lnTo>
                <a:lnTo>
                  <a:pt x="436107" y="221610"/>
                </a:lnTo>
                <a:lnTo>
                  <a:pt x="414682" y="163531"/>
                </a:lnTo>
                <a:lnTo>
                  <a:pt x="389108" y="112727"/>
                </a:lnTo>
                <a:lnTo>
                  <a:pt x="359872" y="70162"/>
                </a:lnTo>
                <a:lnTo>
                  <a:pt x="327459" y="36802"/>
                </a:lnTo>
                <a:lnTo>
                  <a:pt x="292354" y="13610"/>
                </a:lnTo>
                <a:lnTo>
                  <a:pt x="255043" y="1552"/>
                </a:lnTo>
                <a:lnTo>
                  <a:pt x="235712" y="0"/>
                </a:lnTo>
                <a:close/>
              </a:path>
            </a:pathLst>
          </a:custGeom>
          <a:solidFill>
            <a:srgbClr val="66BA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9048" y="3213100"/>
            <a:ext cx="471805" cy="936625"/>
          </a:xfrm>
          <a:custGeom>
            <a:avLst/>
            <a:gdLst/>
            <a:ahLst/>
            <a:cxnLst/>
            <a:rect l="l" t="t" r="r" b="b"/>
            <a:pathLst>
              <a:path w="471804" h="936625">
                <a:moveTo>
                  <a:pt x="235712" y="0"/>
                </a:moveTo>
                <a:lnTo>
                  <a:pt x="273944" y="6129"/>
                </a:lnTo>
                <a:lnTo>
                  <a:pt x="310213" y="23876"/>
                </a:lnTo>
                <a:lnTo>
                  <a:pt x="344032" y="52275"/>
                </a:lnTo>
                <a:lnTo>
                  <a:pt x="374918" y="90363"/>
                </a:lnTo>
                <a:lnTo>
                  <a:pt x="402383" y="137175"/>
                </a:lnTo>
                <a:lnTo>
                  <a:pt x="425943" y="191749"/>
                </a:lnTo>
                <a:lnTo>
                  <a:pt x="445113" y="253120"/>
                </a:lnTo>
                <a:lnTo>
                  <a:pt x="459406" y="320324"/>
                </a:lnTo>
                <a:lnTo>
                  <a:pt x="468338" y="392397"/>
                </a:lnTo>
                <a:lnTo>
                  <a:pt x="471424" y="468376"/>
                </a:lnTo>
                <a:lnTo>
                  <a:pt x="470642" y="506774"/>
                </a:lnTo>
                <a:lnTo>
                  <a:pt x="464573" y="580890"/>
                </a:lnTo>
                <a:lnTo>
                  <a:pt x="452899" y="650624"/>
                </a:lnTo>
                <a:lnTo>
                  <a:pt x="436107" y="715014"/>
                </a:lnTo>
                <a:lnTo>
                  <a:pt x="414682" y="773093"/>
                </a:lnTo>
                <a:lnTo>
                  <a:pt x="389108" y="823897"/>
                </a:lnTo>
                <a:lnTo>
                  <a:pt x="359872" y="866462"/>
                </a:lnTo>
                <a:lnTo>
                  <a:pt x="327459" y="899822"/>
                </a:lnTo>
                <a:lnTo>
                  <a:pt x="292354" y="923014"/>
                </a:lnTo>
                <a:lnTo>
                  <a:pt x="255043" y="935072"/>
                </a:lnTo>
                <a:lnTo>
                  <a:pt x="235712" y="936625"/>
                </a:lnTo>
                <a:lnTo>
                  <a:pt x="216380" y="935072"/>
                </a:lnTo>
                <a:lnTo>
                  <a:pt x="179069" y="923014"/>
                </a:lnTo>
                <a:lnTo>
                  <a:pt x="143964" y="899822"/>
                </a:lnTo>
                <a:lnTo>
                  <a:pt x="111551" y="866462"/>
                </a:lnTo>
                <a:lnTo>
                  <a:pt x="82315" y="823897"/>
                </a:lnTo>
                <a:lnTo>
                  <a:pt x="56741" y="773093"/>
                </a:lnTo>
                <a:lnTo>
                  <a:pt x="35316" y="715014"/>
                </a:lnTo>
                <a:lnTo>
                  <a:pt x="18524" y="650624"/>
                </a:lnTo>
                <a:lnTo>
                  <a:pt x="6850" y="580890"/>
                </a:lnTo>
                <a:lnTo>
                  <a:pt x="781" y="506774"/>
                </a:lnTo>
                <a:lnTo>
                  <a:pt x="0" y="468376"/>
                </a:lnTo>
                <a:lnTo>
                  <a:pt x="781" y="429958"/>
                </a:lnTo>
                <a:lnTo>
                  <a:pt x="6850" y="355812"/>
                </a:lnTo>
                <a:lnTo>
                  <a:pt x="18524" y="286053"/>
                </a:lnTo>
                <a:lnTo>
                  <a:pt x="35316" y="221645"/>
                </a:lnTo>
                <a:lnTo>
                  <a:pt x="56741" y="163552"/>
                </a:lnTo>
                <a:lnTo>
                  <a:pt x="82315" y="112739"/>
                </a:lnTo>
                <a:lnTo>
                  <a:pt x="111551" y="70168"/>
                </a:lnTo>
                <a:lnTo>
                  <a:pt x="143964" y="36804"/>
                </a:lnTo>
                <a:lnTo>
                  <a:pt x="179069" y="13610"/>
                </a:lnTo>
                <a:lnTo>
                  <a:pt x="216380" y="1552"/>
                </a:lnTo>
                <a:lnTo>
                  <a:pt x="2357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4760" y="3213100"/>
            <a:ext cx="2646045" cy="936625"/>
          </a:xfrm>
          <a:custGeom>
            <a:avLst/>
            <a:gdLst/>
            <a:ahLst/>
            <a:cxnLst/>
            <a:rect l="l" t="t" r="r" b="b"/>
            <a:pathLst>
              <a:path w="2646045" h="936625">
                <a:moveTo>
                  <a:pt x="0" y="0"/>
                </a:moveTo>
                <a:lnTo>
                  <a:pt x="2409952" y="0"/>
                </a:lnTo>
                <a:lnTo>
                  <a:pt x="2429283" y="1552"/>
                </a:lnTo>
                <a:lnTo>
                  <a:pt x="2466594" y="13610"/>
                </a:lnTo>
                <a:lnTo>
                  <a:pt x="2501699" y="36804"/>
                </a:lnTo>
                <a:lnTo>
                  <a:pt x="2534112" y="70168"/>
                </a:lnTo>
                <a:lnTo>
                  <a:pt x="2563348" y="112739"/>
                </a:lnTo>
                <a:lnTo>
                  <a:pt x="2588922" y="163552"/>
                </a:lnTo>
                <a:lnTo>
                  <a:pt x="2610347" y="221645"/>
                </a:lnTo>
                <a:lnTo>
                  <a:pt x="2627139" y="286053"/>
                </a:lnTo>
                <a:lnTo>
                  <a:pt x="2638813" y="355812"/>
                </a:lnTo>
                <a:lnTo>
                  <a:pt x="2644882" y="429958"/>
                </a:lnTo>
                <a:lnTo>
                  <a:pt x="2645664" y="468376"/>
                </a:lnTo>
                <a:lnTo>
                  <a:pt x="2644882" y="506774"/>
                </a:lnTo>
                <a:lnTo>
                  <a:pt x="2638813" y="580890"/>
                </a:lnTo>
                <a:lnTo>
                  <a:pt x="2627139" y="650624"/>
                </a:lnTo>
                <a:lnTo>
                  <a:pt x="2610347" y="715014"/>
                </a:lnTo>
                <a:lnTo>
                  <a:pt x="2588922" y="773093"/>
                </a:lnTo>
                <a:lnTo>
                  <a:pt x="2563348" y="823897"/>
                </a:lnTo>
                <a:lnTo>
                  <a:pt x="2534112" y="866462"/>
                </a:lnTo>
                <a:lnTo>
                  <a:pt x="2501699" y="899822"/>
                </a:lnTo>
                <a:lnTo>
                  <a:pt x="2466594" y="923014"/>
                </a:lnTo>
                <a:lnTo>
                  <a:pt x="2429283" y="935072"/>
                </a:lnTo>
                <a:lnTo>
                  <a:pt x="2409952" y="936625"/>
                </a:lnTo>
                <a:lnTo>
                  <a:pt x="0" y="9366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3776" y="3319398"/>
            <a:ext cx="1152525" cy="76200"/>
          </a:xfrm>
          <a:custGeom>
            <a:avLst/>
            <a:gdLst/>
            <a:ahLst/>
            <a:cxnLst/>
            <a:rect l="l" t="t" r="r" b="b"/>
            <a:pathLst>
              <a:path w="1152525" h="76200">
                <a:moveTo>
                  <a:pt x="1076198" y="0"/>
                </a:moveTo>
                <a:lnTo>
                  <a:pt x="1076198" y="76199"/>
                </a:lnTo>
                <a:lnTo>
                  <a:pt x="1142745" y="42925"/>
                </a:lnTo>
                <a:lnTo>
                  <a:pt x="1089025" y="42925"/>
                </a:lnTo>
                <a:lnTo>
                  <a:pt x="1089025" y="33400"/>
                </a:lnTo>
                <a:lnTo>
                  <a:pt x="1143000" y="33400"/>
                </a:lnTo>
                <a:lnTo>
                  <a:pt x="1076198" y="0"/>
                </a:lnTo>
                <a:close/>
              </a:path>
              <a:path w="1152525" h="76200">
                <a:moveTo>
                  <a:pt x="1076198" y="33400"/>
                </a:moveTo>
                <a:lnTo>
                  <a:pt x="0" y="33400"/>
                </a:lnTo>
                <a:lnTo>
                  <a:pt x="0" y="42925"/>
                </a:lnTo>
                <a:lnTo>
                  <a:pt x="1076198" y="42925"/>
                </a:lnTo>
                <a:lnTo>
                  <a:pt x="1076198" y="33400"/>
                </a:lnTo>
                <a:close/>
              </a:path>
              <a:path w="1152525" h="76200">
                <a:moveTo>
                  <a:pt x="1143000" y="33400"/>
                </a:moveTo>
                <a:lnTo>
                  <a:pt x="1089025" y="33400"/>
                </a:lnTo>
                <a:lnTo>
                  <a:pt x="1089025" y="42925"/>
                </a:lnTo>
                <a:lnTo>
                  <a:pt x="1142745" y="42925"/>
                </a:lnTo>
                <a:lnTo>
                  <a:pt x="1152398" y="38099"/>
                </a:lnTo>
                <a:lnTo>
                  <a:pt x="1143000" y="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3776" y="3822700"/>
            <a:ext cx="1152525" cy="76200"/>
          </a:xfrm>
          <a:custGeom>
            <a:avLst/>
            <a:gdLst/>
            <a:ahLst/>
            <a:cxnLst/>
            <a:rect l="l" t="t" r="r" b="b"/>
            <a:pathLst>
              <a:path w="1152525" h="76200">
                <a:moveTo>
                  <a:pt x="1076198" y="0"/>
                </a:moveTo>
                <a:lnTo>
                  <a:pt x="1076198" y="76200"/>
                </a:lnTo>
                <a:lnTo>
                  <a:pt x="1143000" y="42799"/>
                </a:lnTo>
                <a:lnTo>
                  <a:pt x="1089025" y="42799"/>
                </a:lnTo>
                <a:lnTo>
                  <a:pt x="1089025" y="33274"/>
                </a:lnTo>
                <a:lnTo>
                  <a:pt x="1142745" y="33274"/>
                </a:lnTo>
                <a:lnTo>
                  <a:pt x="1076198" y="0"/>
                </a:lnTo>
                <a:close/>
              </a:path>
              <a:path w="1152525" h="76200">
                <a:moveTo>
                  <a:pt x="1076198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1076198" y="42799"/>
                </a:lnTo>
                <a:lnTo>
                  <a:pt x="1076198" y="33274"/>
                </a:lnTo>
                <a:close/>
              </a:path>
              <a:path w="1152525" h="76200">
                <a:moveTo>
                  <a:pt x="1142745" y="33274"/>
                </a:moveTo>
                <a:lnTo>
                  <a:pt x="1089025" y="33274"/>
                </a:lnTo>
                <a:lnTo>
                  <a:pt x="1089025" y="42799"/>
                </a:lnTo>
                <a:lnTo>
                  <a:pt x="1143000" y="42799"/>
                </a:lnTo>
                <a:lnTo>
                  <a:pt x="1152398" y="38100"/>
                </a:lnTo>
                <a:lnTo>
                  <a:pt x="1142745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35504" y="3365557"/>
            <a:ext cx="1930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Symbol"/>
                <a:cs typeface="Symbol"/>
              </a:rPr>
              <a:t>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6088" y="3484433"/>
            <a:ext cx="415290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Symbol"/>
                <a:cs typeface="Symbol"/>
              </a:rPr>
              <a:t></a:t>
            </a:r>
            <a:r>
              <a:rPr sz="2400" dirty="0"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Vízenergia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092" y="1995936"/>
            <a:ext cx="343535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tabLst>
                <a:tab pos="469265" algn="l"/>
                <a:tab pos="846455" algn="l"/>
                <a:tab pos="1402080" algn="l"/>
                <a:tab pos="2218690" algn="l"/>
              </a:tabLst>
            </a:pPr>
            <a:r>
              <a:rPr sz="2300" dirty="0">
                <a:latin typeface="Arial"/>
                <a:cs typeface="Arial"/>
              </a:rPr>
              <a:t>1.	A	víz	lehet	magasan folyik le a turbinákra.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4969" y="1995936"/>
            <a:ext cx="56261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lévő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3599" y="1995936"/>
            <a:ext cx="218821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tárolótavakban</a:t>
            </a:r>
            <a:r>
              <a:rPr sz="2300" dirty="0">
                <a:latin typeface="Arial"/>
                <a:cs typeface="Arial"/>
              </a:rPr>
              <a:t>,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8133" y="1995936"/>
            <a:ext cx="133032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2920" algn="l"/>
              </a:tabLst>
            </a:pPr>
            <a:r>
              <a:rPr sz="2300" dirty="0">
                <a:latin typeface="Arial"/>
                <a:cs typeface="Arial"/>
              </a:rPr>
              <a:t>és	onnan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092" y="3117981"/>
            <a:ext cx="8072755" cy="2492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Font typeface="Arial"/>
              <a:buAutoNum type="arabicPeriod" startAt="2"/>
              <a:tabLst>
                <a:tab pos="469900" algn="l"/>
                <a:tab pos="2993390" algn="l"/>
              </a:tabLst>
            </a:pPr>
            <a:r>
              <a:rPr sz="2300" dirty="0">
                <a:latin typeface="Arial"/>
                <a:cs typeface="Arial"/>
              </a:rPr>
              <a:t>A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szivattyús vízerőműveknél</a:t>
            </a:r>
            <a:r>
              <a:rPr sz="2300" dirty="0">
                <a:latin typeface="Arial"/>
                <a:cs typeface="Arial"/>
              </a:rPr>
              <a:t>, a magasról lefolyt vizet visszaszivattyúzzák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az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eredeti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magasságba,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tárolóba rendelkezésre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álló	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fölös villamos energiával</a:t>
            </a:r>
            <a:r>
              <a:rPr sz="2300" dirty="0">
                <a:latin typeface="Arial"/>
                <a:cs typeface="Arial"/>
              </a:rPr>
              <a:t>.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Ez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jelenleg az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egyetlen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nagykapacitású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energiatároló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rendszer.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Font typeface="Arial"/>
              <a:buAutoNum type="arabicPeriod" startAt="2"/>
            </a:pPr>
            <a:endParaRPr sz="2850">
              <a:latin typeface="Times New Roman"/>
              <a:cs typeface="Times New Roman"/>
            </a:endParaRPr>
          </a:p>
          <a:p>
            <a:pPr marL="469900" marR="8255" indent="-457200">
              <a:lnSpc>
                <a:spcPct val="100000"/>
              </a:lnSpc>
              <a:buFont typeface="Arial"/>
              <a:buAutoNum type="arabicPeriod" startAt="2"/>
              <a:tabLst>
                <a:tab pos="469900" algn="l"/>
              </a:tabLst>
            </a:pPr>
            <a:r>
              <a:rPr sz="2300" dirty="0">
                <a:latin typeface="Arial"/>
                <a:cs typeface="Arial"/>
              </a:rPr>
              <a:t>Végül,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az árapály erőmű </a:t>
            </a:r>
            <a:r>
              <a:rPr sz="2300" dirty="0">
                <a:latin typeface="Arial"/>
                <a:cs typeface="Arial"/>
              </a:rPr>
              <a:t>az ár-apály tengerszint változást hasznosítja turbinák segítségével.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40" y="1132209"/>
            <a:ext cx="12827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997" y="1136178"/>
            <a:ext cx="8223884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Különböző elrendezések léteznek a vízenergia hasznosításár</a:t>
            </a:r>
            <a:r>
              <a:rPr sz="2300" spc="5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3066"/>
            <a:ext cx="14827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Vízenergia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217213"/>
            <a:ext cx="14071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8D86"/>
                </a:solidFill>
                <a:latin typeface="Arial"/>
                <a:cs typeface="Arial"/>
              </a:rPr>
              <a:t>Előnyök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718556"/>
            <a:ext cx="141605" cy="130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1720147"/>
            <a:ext cx="3159760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6000"/>
              </a:lnSpc>
            </a:pPr>
            <a:r>
              <a:rPr sz="2000" dirty="0">
                <a:latin typeface="Arial"/>
                <a:cs typeface="Arial"/>
              </a:rPr>
              <a:t>Szabadon áll rendelkezésre Kimeríthetetlen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000" dirty="0">
                <a:latin typeface="Arial"/>
                <a:cs typeface="Arial"/>
              </a:rPr>
              <a:t>Tiszta energia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107225"/>
            <a:ext cx="17621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8D86"/>
                </a:solidFill>
                <a:latin typeface="Arial"/>
                <a:cs typeface="Arial"/>
              </a:rPr>
              <a:t>Hátrányok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4608702"/>
            <a:ext cx="141605" cy="130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610299"/>
            <a:ext cx="3879215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Erősen helyfüggő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56000"/>
              </a:lnSpc>
            </a:pPr>
            <a:r>
              <a:rPr sz="2000" dirty="0">
                <a:latin typeface="Arial"/>
                <a:cs typeface="Arial"/>
              </a:rPr>
              <a:t>Jelentős környezeti véltozással jár Magas a beruházási költsége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5801" y="1052449"/>
            <a:ext cx="4968875" cy="331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Szélenergia</a:t>
            </a:r>
          </a:p>
        </p:txBody>
      </p:sp>
      <p:sp>
        <p:nvSpPr>
          <p:cNvPr id="3" name="object 3"/>
          <p:cNvSpPr/>
          <p:nvPr/>
        </p:nvSpPr>
        <p:spPr>
          <a:xfrm>
            <a:off x="4500626" y="3159125"/>
            <a:ext cx="4457700" cy="334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90" y="1276608"/>
            <a:ext cx="8321040" cy="473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448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Nincs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káros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hatása,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bár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bizonyos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alacsonyfrekvenciás zajforrás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zavarhatja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az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emberek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nyugalmát.</a:t>
            </a:r>
          </a:p>
          <a:p>
            <a:pPr>
              <a:lnSpc>
                <a:spcPct val="100000"/>
              </a:lnSpc>
              <a:spcBef>
                <a:spcPts val="37"/>
              </a:spcBef>
              <a:buFont typeface="Arial"/>
              <a:buChar char="•"/>
            </a:pPr>
            <a:endParaRPr sz="2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Egy szélerőmű park nem egy kellemes látvány és zajjal is já</a:t>
            </a:r>
            <a:r>
              <a:rPr sz="2300" spc="5" dirty="0">
                <a:latin typeface="Arial"/>
                <a:cs typeface="Arial"/>
              </a:rPr>
              <a:t>r</a:t>
            </a:r>
            <a:r>
              <a:rPr sz="23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 marL="355600" marR="4924425" indent="-342900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 turbina lapátok nagy szélben </a:t>
            </a:r>
            <a:r>
              <a:rPr sz="2400" dirty="0" err="1">
                <a:latin typeface="Arial"/>
                <a:cs typeface="Arial"/>
              </a:rPr>
              <a:t>sérülhetnek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és</a:t>
            </a:r>
            <a:r>
              <a:rPr lang="hu-HU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fáradási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korrózió is felléphet.</a:t>
            </a:r>
          </a:p>
          <a:p>
            <a:pPr marL="355600" marR="451421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szél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energiájának mintegy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25%-a alakítható villamos energiává.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Szélenergia</a:t>
            </a:r>
          </a:p>
        </p:txBody>
      </p:sp>
      <p:sp>
        <p:nvSpPr>
          <p:cNvPr id="3" name="object 3"/>
          <p:cNvSpPr/>
          <p:nvPr/>
        </p:nvSpPr>
        <p:spPr>
          <a:xfrm>
            <a:off x="6443726" y="1052449"/>
            <a:ext cx="2585974" cy="193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62" y="1865376"/>
            <a:ext cx="827405" cy="76200"/>
          </a:xfrm>
          <a:custGeom>
            <a:avLst/>
            <a:gdLst/>
            <a:ahLst/>
            <a:cxnLst/>
            <a:rect l="l" t="t" r="r" b="b"/>
            <a:pathLst>
              <a:path w="827405" h="76200">
                <a:moveTo>
                  <a:pt x="750887" y="0"/>
                </a:moveTo>
                <a:lnTo>
                  <a:pt x="750887" y="76200"/>
                </a:lnTo>
                <a:lnTo>
                  <a:pt x="817689" y="42799"/>
                </a:lnTo>
                <a:lnTo>
                  <a:pt x="763587" y="42799"/>
                </a:lnTo>
                <a:lnTo>
                  <a:pt x="763587" y="33274"/>
                </a:lnTo>
                <a:lnTo>
                  <a:pt x="817435" y="33274"/>
                </a:lnTo>
                <a:lnTo>
                  <a:pt x="750887" y="0"/>
                </a:lnTo>
                <a:close/>
              </a:path>
              <a:path w="827405" h="76200">
                <a:moveTo>
                  <a:pt x="750887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750887" y="42799"/>
                </a:lnTo>
                <a:lnTo>
                  <a:pt x="750887" y="33274"/>
                </a:lnTo>
                <a:close/>
              </a:path>
              <a:path w="827405" h="76200">
                <a:moveTo>
                  <a:pt x="817435" y="33274"/>
                </a:moveTo>
                <a:lnTo>
                  <a:pt x="763587" y="33274"/>
                </a:lnTo>
                <a:lnTo>
                  <a:pt x="763587" y="42799"/>
                </a:lnTo>
                <a:lnTo>
                  <a:pt x="817689" y="42799"/>
                </a:lnTo>
                <a:lnTo>
                  <a:pt x="827087" y="38100"/>
                </a:lnTo>
                <a:lnTo>
                  <a:pt x="817435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1550" y="1865376"/>
            <a:ext cx="1081405" cy="76200"/>
          </a:xfrm>
          <a:custGeom>
            <a:avLst/>
            <a:gdLst/>
            <a:ahLst/>
            <a:cxnLst/>
            <a:rect l="l" t="t" r="r" b="b"/>
            <a:pathLst>
              <a:path w="1081405" h="76200">
                <a:moveTo>
                  <a:pt x="1004824" y="0"/>
                </a:moveTo>
                <a:lnTo>
                  <a:pt x="1004824" y="76200"/>
                </a:lnTo>
                <a:lnTo>
                  <a:pt x="1071626" y="42799"/>
                </a:lnTo>
                <a:lnTo>
                  <a:pt x="1017524" y="42799"/>
                </a:lnTo>
                <a:lnTo>
                  <a:pt x="1017524" y="33274"/>
                </a:lnTo>
                <a:lnTo>
                  <a:pt x="1071372" y="33274"/>
                </a:lnTo>
                <a:lnTo>
                  <a:pt x="1004824" y="0"/>
                </a:lnTo>
                <a:close/>
              </a:path>
              <a:path w="1081405" h="76200">
                <a:moveTo>
                  <a:pt x="1004824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1004824" y="42799"/>
                </a:lnTo>
                <a:lnTo>
                  <a:pt x="1004824" y="33274"/>
                </a:lnTo>
                <a:close/>
              </a:path>
              <a:path w="1081405" h="76200">
                <a:moveTo>
                  <a:pt x="1071372" y="33274"/>
                </a:moveTo>
                <a:lnTo>
                  <a:pt x="1017524" y="33274"/>
                </a:lnTo>
                <a:lnTo>
                  <a:pt x="1017524" y="42799"/>
                </a:lnTo>
                <a:lnTo>
                  <a:pt x="1071626" y="42799"/>
                </a:lnTo>
                <a:lnTo>
                  <a:pt x="1081024" y="38100"/>
                </a:lnTo>
                <a:lnTo>
                  <a:pt x="1071372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7251" y="1903476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0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2701" y="1865376"/>
            <a:ext cx="3384550" cy="76200"/>
          </a:xfrm>
          <a:custGeom>
            <a:avLst/>
            <a:gdLst/>
            <a:ahLst/>
            <a:cxnLst/>
            <a:rect l="l" t="t" r="r" b="b"/>
            <a:pathLst>
              <a:path w="3384550" h="76200">
                <a:moveTo>
                  <a:pt x="3308223" y="0"/>
                </a:moveTo>
                <a:lnTo>
                  <a:pt x="3308223" y="76200"/>
                </a:lnTo>
                <a:lnTo>
                  <a:pt x="3375025" y="42799"/>
                </a:lnTo>
                <a:lnTo>
                  <a:pt x="3321050" y="42799"/>
                </a:lnTo>
                <a:lnTo>
                  <a:pt x="3321050" y="33274"/>
                </a:lnTo>
                <a:lnTo>
                  <a:pt x="3374771" y="33274"/>
                </a:lnTo>
                <a:lnTo>
                  <a:pt x="3308223" y="0"/>
                </a:lnTo>
                <a:close/>
              </a:path>
              <a:path w="3384550" h="76200">
                <a:moveTo>
                  <a:pt x="3308223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3308223" y="42799"/>
                </a:lnTo>
                <a:lnTo>
                  <a:pt x="3308223" y="33274"/>
                </a:lnTo>
                <a:close/>
              </a:path>
              <a:path w="3384550" h="76200">
                <a:moveTo>
                  <a:pt x="3374771" y="33274"/>
                </a:moveTo>
                <a:lnTo>
                  <a:pt x="3321050" y="33274"/>
                </a:lnTo>
                <a:lnTo>
                  <a:pt x="3321050" y="42799"/>
                </a:lnTo>
                <a:lnTo>
                  <a:pt x="3375025" y="42799"/>
                </a:lnTo>
                <a:lnTo>
                  <a:pt x="3384423" y="38100"/>
                </a:lnTo>
                <a:lnTo>
                  <a:pt x="3374771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5875" y="1687576"/>
            <a:ext cx="2089150" cy="431800"/>
          </a:xfrm>
          <a:custGeom>
            <a:avLst/>
            <a:gdLst/>
            <a:ahLst/>
            <a:cxnLst/>
            <a:rect l="l" t="t" r="r" b="b"/>
            <a:pathLst>
              <a:path w="2089150" h="431800">
                <a:moveTo>
                  <a:pt x="0" y="431800"/>
                </a:moveTo>
                <a:lnTo>
                  <a:pt x="2089150" y="431800"/>
                </a:lnTo>
                <a:lnTo>
                  <a:pt x="208915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5875" y="1687576"/>
            <a:ext cx="2089150" cy="431800"/>
          </a:xfrm>
          <a:custGeom>
            <a:avLst/>
            <a:gdLst/>
            <a:ahLst/>
            <a:cxnLst/>
            <a:rect l="l" t="t" r="r" b="b"/>
            <a:pathLst>
              <a:path w="2089150" h="431800">
                <a:moveTo>
                  <a:pt x="0" y="431800"/>
                </a:moveTo>
                <a:lnTo>
                  <a:pt x="2089150" y="431800"/>
                </a:lnTo>
                <a:lnTo>
                  <a:pt x="208915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86505" y="1812076"/>
            <a:ext cx="6299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turbina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54400" y="2047875"/>
            <a:ext cx="76200" cy="647700"/>
          </a:xfrm>
          <a:custGeom>
            <a:avLst/>
            <a:gdLst/>
            <a:ahLst/>
            <a:cxnLst/>
            <a:rect l="l" t="t" r="r" b="b"/>
            <a:pathLst>
              <a:path w="76200" h="647700">
                <a:moveTo>
                  <a:pt x="33398" y="571500"/>
                </a:moveTo>
                <a:lnTo>
                  <a:pt x="0" y="571500"/>
                </a:lnTo>
                <a:lnTo>
                  <a:pt x="38100" y="647700"/>
                </a:lnTo>
                <a:lnTo>
                  <a:pt x="69850" y="584200"/>
                </a:lnTo>
                <a:lnTo>
                  <a:pt x="33401" y="584200"/>
                </a:lnTo>
                <a:lnTo>
                  <a:pt x="33398" y="571500"/>
                </a:lnTo>
                <a:close/>
              </a:path>
              <a:path w="76200" h="647700">
                <a:moveTo>
                  <a:pt x="42799" y="0"/>
                </a:moveTo>
                <a:lnTo>
                  <a:pt x="33274" y="0"/>
                </a:lnTo>
                <a:lnTo>
                  <a:pt x="33401" y="584200"/>
                </a:lnTo>
                <a:lnTo>
                  <a:pt x="42926" y="584200"/>
                </a:lnTo>
                <a:lnTo>
                  <a:pt x="42799" y="0"/>
                </a:lnTo>
                <a:close/>
              </a:path>
              <a:path w="76200" h="647700">
                <a:moveTo>
                  <a:pt x="76200" y="571500"/>
                </a:moveTo>
                <a:lnTo>
                  <a:pt x="42923" y="571500"/>
                </a:lnTo>
                <a:lnTo>
                  <a:pt x="42926" y="584200"/>
                </a:lnTo>
                <a:lnTo>
                  <a:pt x="69850" y="584200"/>
                </a:lnTo>
                <a:lnTo>
                  <a:pt x="76200" y="571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8267" y="2396537"/>
            <a:ext cx="8289925" cy="3962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8070" marR="3620770" algn="ct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turbulens veszteségek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szélsebesség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kritikus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paraméter,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nyert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energia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arányos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 szélsebesség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harmadik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hatványával. P~</a:t>
            </a:r>
            <a:r>
              <a:rPr sz="2300" spc="-5" dirty="0">
                <a:latin typeface="Arial"/>
                <a:cs typeface="Arial"/>
              </a:rPr>
              <a:t>v</a:t>
            </a:r>
            <a:r>
              <a:rPr sz="2250" spc="7" baseline="25925" dirty="0">
                <a:latin typeface="Arial"/>
                <a:cs typeface="Arial"/>
              </a:rPr>
              <a:t>3</a:t>
            </a:r>
            <a:endParaRPr sz="2250" baseline="25925" dirty="0">
              <a:latin typeface="Arial"/>
              <a:cs typeface="Arial"/>
            </a:endParaRPr>
          </a:p>
          <a:p>
            <a:pPr marL="355600" marR="70104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4m/s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 err="1" smtClean="0">
                <a:latin typeface="Arial"/>
                <a:cs typeface="Arial"/>
              </a:rPr>
              <a:t>alatti</a:t>
            </a:r>
            <a:r>
              <a:rPr sz="2300" spc="-15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szélsebesség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nem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igazán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alkalmas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energia termelésre.</a:t>
            </a:r>
          </a:p>
          <a:p>
            <a:pPr marL="355600" marR="83566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6-14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m/s</a:t>
            </a:r>
            <a:r>
              <a:rPr sz="2300" spc="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szélsebesség tartományban jelentős villamos energia termelhető.</a:t>
            </a:r>
          </a:p>
          <a:p>
            <a:pPr marL="355600" marR="34671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 teljesítmény függ a </a:t>
            </a:r>
            <a:r>
              <a:rPr sz="2300" dirty="0" err="1">
                <a:latin typeface="Arial"/>
                <a:cs typeface="Arial"/>
              </a:rPr>
              <a:t>lapátok</a:t>
            </a:r>
            <a:r>
              <a:rPr sz="2300" dirty="0">
                <a:latin typeface="Arial"/>
                <a:cs typeface="Arial"/>
              </a:rPr>
              <a:t> </a:t>
            </a:r>
            <a:r>
              <a:rPr lang="hu-HU" sz="2300" dirty="0" smtClean="0">
                <a:latin typeface="Arial"/>
                <a:cs typeface="Arial"/>
              </a:rPr>
              <a:t>által lefedett </a:t>
            </a:r>
            <a:r>
              <a:rPr sz="2300" dirty="0" err="1" smtClean="0">
                <a:latin typeface="Arial"/>
                <a:cs typeface="Arial"/>
              </a:rPr>
              <a:t>felület</a:t>
            </a:r>
            <a:r>
              <a:rPr lang="hu-HU" sz="2300" dirty="0" smtClean="0">
                <a:latin typeface="Arial"/>
                <a:cs typeface="Arial"/>
              </a:rPr>
              <a:t>t</a:t>
            </a:r>
            <a:r>
              <a:rPr sz="2300" dirty="0" err="1" smtClean="0">
                <a:latin typeface="Arial"/>
                <a:cs typeface="Arial"/>
              </a:rPr>
              <a:t>ől</a:t>
            </a:r>
            <a:r>
              <a:rPr sz="2300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és a szélsebesség harmadik hatványától.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61991" y="1659676"/>
            <a:ext cx="13735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villamosenergia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83776" y="1204000"/>
            <a:ext cx="13042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forgási energia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404" y="1446951"/>
            <a:ext cx="65976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7790" algn="ct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nap-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energia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6177" y="1442132"/>
            <a:ext cx="756920" cy="72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mozgási</a:t>
            </a:r>
            <a:endParaRPr sz="1400">
              <a:latin typeface="Arial"/>
              <a:cs typeface="Arial"/>
            </a:endParaRPr>
          </a:p>
          <a:p>
            <a:pPr marL="12700" indent="1016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energia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b="1" dirty="0">
                <a:latin typeface="Arial"/>
                <a:cs typeface="Arial"/>
              </a:rPr>
              <a:t>(szél)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3984" cy="6847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Szélenergia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639" y="1132203"/>
            <a:ext cx="5425440" cy="101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Adott tömegű levegő áthalad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A </a:t>
            </a:r>
            <a:r>
              <a:rPr sz="2300" dirty="0">
                <a:latin typeface="Arial"/>
                <a:cs typeface="Arial"/>
              </a:rPr>
              <a:t>felületű csövön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v </a:t>
            </a:r>
            <a:r>
              <a:rPr sz="2300" dirty="0">
                <a:latin typeface="Arial"/>
                <a:cs typeface="Arial"/>
              </a:rPr>
              <a:t>sebességgel </a:t>
            </a:r>
            <a:r>
              <a:rPr sz="2300" b="1" dirty="0">
                <a:solidFill>
                  <a:srgbClr val="008D86"/>
                </a:solidFill>
                <a:latin typeface="Symbol"/>
                <a:cs typeface="Symbol"/>
              </a:rPr>
              <a:t>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t </a:t>
            </a:r>
            <a:r>
              <a:rPr sz="2300" dirty="0">
                <a:latin typeface="Arial"/>
                <a:cs typeface="Arial"/>
              </a:rPr>
              <a:t>idő alatt Ha </a:t>
            </a:r>
            <a:r>
              <a:rPr sz="2300" b="1" dirty="0">
                <a:solidFill>
                  <a:srgbClr val="008D86"/>
                </a:solidFill>
                <a:latin typeface="Symbol"/>
                <a:cs typeface="Symbol"/>
              </a:rPr>
              <a:t></a:t>
            </a:r>
            <a:r>
              <a:rPr sz="2300" b="1" dirty="0">
                <a:solidFill>
                  <a:srgbClr val="008D8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Arial"/>
                <a:cs typeface="Arial"/>
              </a:rPr>
              <a:t>a levegő sűrűsége: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81644" y="1813179"/>
            <a:ext cx="0" cy="1471930"/>
          </a:xfrm>
          <a:custGeom>
            <a:avLst/>
            <a:gdLst/>
            <a:ahLst/>
            <a:cxnLst/>
            <a:rect l="l" t="t" r="r" b="b"/>
            <a:pathLst>
              <a:path h="1471929">
                <a:moveTo>
                  <a:pt x="0" y="0"/>
                </a:moveTo>
                <a:lnTo>
                  <a:pt x="0" y="1471422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48447" y="1813179"/>
            <a:ext cx="464184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463803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2161" y="1044321"/>
            <a:ext cx="513715" cy="1533525"/>
          </a:xfrm>
          <a:custGeom>
            <a:avLst/>
            <a:gdLst/>
            <a:ahLst/>
            <a:cxnLst/>
            <a:rect l="l" t="t" r="r" b="b"/>
            <a:pathLst>
              <a:path w="513715" h="1533525">
                <a:moveTo>
                  <a:pt x="0" y="766826"/>
                </a:moveTo>
                <a:lnTo>
                  <a:pt x="851" y="703929"/>
                </a:lnTo>
                <a:lnTo>
                  <a:pt x="3360" y="642433"/>
                </a:lnTo>
                <a:lnTo>
                  <a:pt x="7461" y="582536"/>
                </a:lnTo>
                <a:lnTo>
                  <a:pt x="13088" y="524434"/>
                </a:lnTo>
                <a:lnTo>
                  <a:pt x="20175" y="468326"/>
                </a:lnTo>
                <a:lnTo>
                  <a:pt x="28656" y="414408"/>
                </a:lnTo>
                <a:lnTo>
                  <a:pt x="38465" y="362877"/>
                </a:lnTo>
                <a:lnTo>
                  <a:pt x="49536" y="313931"/>
                </a:lnTo>
                <a:lnTo>
                  <a:pt x="61803" y="267768"/>
                </a:lnTo>
                <a:lnTo>
                  <a:pt x="75199" y="224583"/>
                </a:lnTo>
                <a:lnTo>
                  <a:pt x="89660" y="184575"/>
                </a:lnTo>
                <a:lnTo>
                  <a:pt x="105119" y="147941"/>
                </a:lnTo>
                <a:lnTo>
                  <a:pt x="138766" y="85584"/>
                </a:lnTo>
                <a:lnTo>
                  <a:pt x="175613" y="39089"/>
                </a:lnTo>
                <a:lnTo>
                  <a:pt x="215132" y="10035"/>
                </a:lnTo>
                <a:lnTo>
                  <a:pt x="256794" y="0"/>
                </a:lnTo>
                <a:lnTo>
                  <a:pt x="277860" y="2541"/>
                </a:lnTo>
                <a:lnTo>
                  <a:pt x="318523" y="22283"/>
                </a:lnTo>
                <a:lnTo>
                  <a:pt x="356784" y="60255"/>
                </a:lnTo>
                <a:lnTo>
                  <a:pt x="392113" y="114878"/>
                </a:lnTo>
                <a:lnTo>
                  <a:pt x="423981" y="184575"/>
                </a:lnTo>
                <a:lnTo>
                  <a:pt x="438451" y="224583"/>
                </a:lnTo>
                <a:lnTo>
                  <a:pt x="451857" y="267768"/>
                </a:lnTo>
                <a:lnTo>
                  <a:pt x="464134" y="313931"/>
                </a:lnTo>
                <a:lnTo>
                  <a:pt x="475214" y="362877"/>
                </a:lnTo>
                <a:lnTo>
                  <a:pt x="485031" y="414408"/>
                </a:lnTo>
                <a:lnTo>
                  <a:pt x="493520" y="468326"/>
                </a:lnTo>
                <a:lnTo>
                  <a:pt x="500613" y="524434"/>
                </a:lnTo>
                <a:lnTo>
                  <a:pt x="506246" y="582536"/>
                </a:lnTo>
                <a:lnTo>
                  <a:pt x="510351" y="642433"/>
                </a:lnTo>
                <a:lnTo>
                  <a:pt x="512863" y="703929"/>
                </a:lnTo>
                <a:lnTo>
                  <a:pt x="513715" y="766826"/>
                </a:lnTo>
                <a:lnTo>
                  <a:pt x="512863" y="829704"/>
                </a:lnTo>
                <a:lnTo>
                  <a:pt x="510351" y="891184"/>
                </a:lnTo>
                <a:lnTo>
                  <a:pt x="506246" y="951066"/>
                </a:lnTo>
                <a:lnTo>
                  <a:pt x="500613" y="1009155"/>
                </a:lnTo>
                <a:lnTo>
                  <a:pt x="493520" y="1065252"/>
                </a:lnTo>
                <a:lnTo>
                  <a:pt x="485031" y="1119160"/>
                </a:lnTo>
                <a:lnTo>
                  <a:pt x="475214" y="1170682"/>
                </a:lnTo>
                <a:lnTo>
                  <a:pt x="464134" y="1219620"/>
                </a:lnTo>
                <a:lnTo>
                  <a:pt x="451857" y="1265778"/>
                </a:lnTo>
                <a:lnTo>
                  <a:pt x="438451" y="1308957"/>
                </a:lnTo>
                <a:lnTo>
                  <a:pt x="423981" y="1348960"/>
                </a:lnTo>
                <a:lnTo>
                  <a:pt x="408513" y="1385591"/>
                </a:lnTo>
                <a:lnTo>
                  <a:pt x="374848" y="1447944"/>
                </a:lnTo>
                <a:lnTo>
                  <a:pt x="337987" y="1494436"/>
                </a:lnTo>
                <a:lnTo>
                  <a:pt x="298459" y="1523489"/>
                </a:lnTo>
                <a:lnTo>
                  <a:pt x="256794" y="1533525"/>
                </a:lnTo>
                <a:lnTo>
                  <a:pt x="235728" y="1530983"/>
                </a:lnTo>
                <a:lnTo>
                  <a:pt x="195071" y="1511241"/>
                </a:lnTo>
                <a:lnTo>
                  <a:pt x="156823" y="1473271"/>
                </a:lnTo>
                <a:lnTo>
                  <a:pt x="121510" y="1418651"/>
                </a:lnTo>
                <a:lnTo>
                  <a:pt x="89660" y="1348960"/>
                </a:lnTo>
                <a:lnTo>
                  <a:pt x="75199" y="1308957"/>
                </a:lnTo>
                <a:lnTo>
                  <a:pt x="61803" y="1265778"/>
                </a:lnTo>
                <a:lnTo>
                  <a:pt x="49536" y="1219620"/>
                </a:lnTo>
                <a:lnTo>
                  <a:pt x="38465" y="1170682"/>
                </a:lnTo>
                <a:lnTo>
                  <a:pt x="28656" y="1119160"/>
                </a:lnTo>
                <a:lnTo>
                  <a:pt x="20175" y="1065252"/>
                </a:lnTo>
                <a:lnTo>
                  <a:pt x="13088" y="1009155"/>
                </a:lnTo>
                <a:lnTo>
                  <a:pt x="7461" y="951066"/>
                </a:lnTo>
                <a:lnTo>
                  <a:pt x="3360" y="891184"/>
                </a:lnTo>
                <a:lnTo>
                  <a:pt x="851" y="829704"/>
                </a:lnTo>
                <a:lnTo>
                  <a:pt x="0" y="766826"/>
                </a:lnTo>
                <a:close/>
              </a:path>
            </a:pathLst>
          </a:custGeom>
          <a:ln w="127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24268" y="1345438"/>
            <a:ext cx="513715" cy="76200"/>
          </a:xfrm>
          <a:custGeom>
            <a:avLst/>
            <a:gdLst/>
            <a:ahLst/>
            <a:cxnLst/>
            <a:rect l="l" t="t" r="r" b="b"/>
            <a:pathLst>
              <a:path w="513715" h="76200">
                <a:moveTo>
                  <a:pt x="437515" y="0"/>
                </a:moveTo>
                <a:lnTo>
                  <a:pt x="437515" y="76200"/>
                </a:lnTo>
                <a:lnTo>
                  <a:pt x="504317" y="42799"/>
                </a:lnTo>
                <a:lnTo>
                  <a:pt x="450215" y="42799"/>
                </a:lnTo>
                <a:lnTo>
                  <a:pt x="450215" y="33274"/>
                </a:lnTo>
                <a:lnTo>
                  <a:pt x="504063" y="33274"/>
                </a:lnTo>
                <a:lnTo>
                  <a:pt x="437515" y="0"/>
                </a:lnTo>
                <a:close/>
              </a:path>
              <a:path w="513715" h="76200">
                <a:moveTo>
                  <a:pt x="437515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437515" y="42799"/>
                </a:lnTo>
                <a:lnTo>
                  <a:pt x="437515" y="33274"/>
                </a:lnTo>
                <a:close/>
              </a:path>
              <a:path w="513715" h="76200">
                <a:moveTo>
                  <a:pt x="504063" y="33274"/>
                </a:moveTo>
                <a:lnTo>
                  <a:pt x="450215" y="33274"/>
                </a:lnTo>
                <a:lnTo>
                  <a:pt x="450215" y="42799"/>
                </a:lnTo>
                <a:lnTo>
                  <a:pt x="504317" y="42799"/>
                </a:lnTo>
                <a:lnTo>
                  <a:pt x="513715" y="38100"/>
                </a:lnTo>
                <a:lnTo>
                  <a:pt x="504063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3126" y="1775079"/>
            <a:ext cx="514984" cy="76200"/>
          </a:xfrm>
          <a:custGeom>
            <a:avLst/>
            <a:gdLst/>
            <a:ahLst/>
            <a:cxnLst/>
            <a:rect l="l" t="t" r="r" b="b"/>
            <a:pathLst>
              <a:path w="514984" h="76200">
                <a:moveTo>
                  <a:pt x="438658" y="0"/>
                </a:moveTo>
                <a:lnTo>
                  <a:pt x="438658" y="76200"/>
                </a:lnTo>
                <a:lnTo>
                  <a:pt x="505459" y="42799"/>
                </a:lnTo>
                <a:lnTo>
                  <a:pt x="451358" y="42799"/>
                </a:lnTo>
                <a:lnTo>
                  <a:pt x="451358" y="33274"/>
                </a:lnTo>
                <a:lnTo>
                  <a:pt x="505206" y="33274"/>
                </a:lnTo>
                <a:lnTo>
                  <a:pt x="438658" y="0"/>
                </a:lnTo>
                <a:close/>
              </a:path>
              <a:path w="514984" h="76200">
                <a:moveTo>
                  <a:pt x="438658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438658" y="42799"/>
                </a:lnTo>
                <a:lnTo>
                  <a:pt x="438658" y="33274"/>
                </a:lnTo>
                <a:close/>
              </a:path>
              <a:path w="514984" h="76200">
                <a:moveTo>
                  <a:pt x="505206" y="33274"/>
                </a:moveTo>
                <a:lnTo>
                  <a:pt x="451358" y="33274"/>
                </a:lnTo>
                <a:lnTo>
                  <a:pt x="451358" y="42799"/>
                </a:lnTo>
                <a:lnTo>
                  <a:pt x="505459" y="42799"/>
                </a:lnTo>
                <a:lnTo>
                  <a:pt x="514858" y="38100"/>
                </a:lnTo>
                <a:lnTo>
                  <a:pt x="505206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3126" y="2203323"/>
            <a:ext cx="514984" cy="76200"/>
          </a:xfrm>
          <a:custGeom>
            <a:avLst/>
            <a:gdLst/>
            <a:ahLst/>
            <a:cxnLst/>
            <a:rect l="l" t="t" r="r" b="b"/>
            <a:pathLst>
              <a:path w="514984" h="76200">
                <a:moveTo>
                  <a:pt x="438658" y="0"/>
                </a:moveTo>
                <a:lnTo>
                  <a:pt x="438658" y="76199"/>
                </a:lnTo>
                <a:lnTo>
                  <a:pt x="505206" y="42925"/>
                </a:lnTo>
                <a:lnTo>
                  <a:pt x="451358" y="42925"/>
                </a:lnTo>
                <a:lnTo>
                  <a:pt x="451358" y="33400"/>
                </a:lnTo>
                <a:lnTo>
                  <a:pt x="505459" y="33400"/>
                </a:lnTo>
                <a:lnTo>
                  <a:pt x="438658" y="0"/>
                </a:lnTo>
                <a:close/>
              </a:path>
              <a:path w="514984" h="76200">
                <a:moveTo>
                  <a:pt x="438658" y="33400"/>
                </a:moveTo>
                <a:lnTo>
                  <a:pt x="0" y="33400"/>
                </a:lnTo>
                <a:lnTo>
                  <a:pt x="0" y="42925"/>
                </a:lnTo>
                <a:lnTo>
                  <a:pt x="438658" y="42925"/>
                </a:lnTo>
                <a:lnTo>
                  <a:pt x="438658" y="33400"/>
                </a:lnTo>
                <a:close/>
              </a:path>
              <a:path w="514984" h="76200">
                <a:moveTo>
                  <a:pt x="505459" y="33400"/>
                </a:moveTo>
                <a:lnTo>
                  <a:pt x="451358" y="33400"/>
                </a:lnTo>
                <a:lnTo>
                  <a:pt x="451358" y="42925"/>
                </a:lnTo>
                <a:lnTo>
                  <a:pt x="505206" y="42925"/>
                </a:lnTo>
                <a:lnTo>
                  <a:pt x="514858" y="38099"/>
                </a:lnTo>
                <a:lnTo>
                  <a:pt x="505459" y="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1529" y="1042600"/>
            <a:ext cx="224154" cy="800100"/>
          </a:xfrm>
          <a:custGeom>
            <a:avLst/>
            <a:gdLst/>
            <a:ahLst/>
            <a:cxnLst/>
            <a:rect l="l" t="t" r="r" b="b"/>
            <a:pathLst>
              <a:path w="224154" h="800100">
                <a:moveTo>
                  <a:pt x="170745" y="0"/>
                </a:moveTo>
                <a:lnTo>
                  <a:pt x="130953" y="19052"/>
                </a:lnTo>
                <a:lnTo>
                  <a:pt x="110762" y="36797"/>
                </a:lnTo>
                <a:lnTo>
                  <a:pt x="104346" y="42401"/>
                </a:lnTo>
                <a:lnTo>
                  <a:pt x="98175" y="47465"/>
                </a:lnTo>
                <a:lnTo>
                  <a:pt x="92304" y="51762"/>
                </a:lnTo>
                <a:lnTo>
                  <a:pt x="86787" y="55062"/>
                </a:lnTo>
                <a:lnTo>
                  <a:pt x="78728" y="61743"/>
                </a:lnTo>
                <a:lnTo>
                  <a:pt x="52869" y="102722"/>
                </a:lnTo>
                <a:lnTo>
                  <a:pt x="36918" y="147394"/>
                </a:lnTo>
                <a:lnTo>
                  <a:pt x="33800" y="155905"/>
                </a:lnTo>
                <a:lnTo>
                  <a:pt x="30245" y="164268"/>
                </a:lnTo>
                <a:lnTo>
                  <a:pt x="26388" y="172604"/>
                </a:lnTo>
                <a:lnTo>
                  <a:pt x="22360" y="181035"/>
                </a:lnTo>
                <a:lnTo>
                  <a:pt x="18295" y="189683"/>
                </a:lnTo>
                <a:lnTo>
                  <a:pt x="4332" y="228894"/>
                </a:lnTo>
                <a:lnTo>
                  <a:pt x="0" y="266566"/>
                </a:lnTo>
                <a:lnTo>
                  <a:pt x="435" y="281348"/>
                </a:lnTo>
                <a:lnTo>
                  <a:pt x="9244" y="334079"/>
                </a:lnTo>
                <a:lnTo>
                  <a:pt x="20504" y="374523"/>
                </a:lnTo>
                <a:lnTo>
                  <a:pt x="36911" y="428058"/>
                </a:lnTo>
                <a:lnTo>
                  <a:pt x="57214" y="490255"/>
                </a:lnTo>
                <a:lnTo>
                  <a:pt x="80159" y="556687"/>
                </a:lnTo>
                <a:lnTo>
                  <a:pt x="104494" y="622925"/>
                </a:lnTo>
                <a:lnTo>
                  <a:pt x="128996" y="684609"/>
                </a:lnTo>
                <a:lnTo>
                  <a:pt x="152324" y="737108"/>
                </a:lnTo>
                <a:lnTo>
                  <a:pt x="173312" y="776198"/>
                </a:lnTo>
                <a:lnTo>
                  <a:pt x="197614" y="799875"/>
                </a:lnTo>
                <a:lnTo>
                  <a:pt x="203173" y="796232"/>
                </a:lnTo>
                <a:lnTo>
                  <a:pt x="215915" y="747726"/>
                </a:lnTo>
                <a:lnTo>
                  <a:pt x="220928" y="684541"/>
                </a:lnTo>
                <a:lnTo>
                  <a:pt x="222504" y="646057"/>
                </a:lnTo>
                <a:lnTo>
                  <a:pt x="223517" y="603838"/>
                </a:lnTo>
                <a:lnTo>
                  <a:pt x="224003" y="558699"/>
                </a:lnTo>
                <a:lnTo>
                  <a:pt x="224004" y="511388"/>
                </a:lnTo>
                <a:lnTo>
                  <a:pt x="223557" y="462651"/>
                </a:lnTo>
                <a:lnTo>
                  <a:pt x="222702" y="413234"/>
                </a:lnTo>
                <a:lnTo>
                  <a:pt x="221480" y="363885"/>
                </a:lnTo>
                <a:lnTo>
                  <a:pt x="219914" y="314983"/>
                </a:lnTo>
                <a:lnTo>
                  <a:pt x="218087" y="268379"/>
                </a:lnTo>
                <a:lnTo>
                  <a:pt x="215996" y="223714"/>
                </a:lnTo>
                <a:lnTo>
                  <a:pt x="213625" y="181035"/>
                </a:lnTo>
                <a:lnTo>
                  <a:pt x="208619" y="111039"/>
                </a:lnTo>
                <a:lnTo>
                  <a:pt x="203173" y="61156"/>
                </a:lnTo>
                <a:lnTo>
                  <a:pt x="192193" y="19361"/>
                </a:lnTo>
                <a:lnTo>
                  <a:pt x="176676" y="1632"/>
                </a:lnTo>
                <a:lnTo>
                  <a:pt x="170745" y="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1529" y="1042600"/>
            <a:ext cx="224154" cy="800100"/>
          </a:xfrm>
          <a:custGeom>
            <a:avLst/>
            <a:gdLst/>
            <a:ahLst/>
            <a:cxnLst/>
            <a:rect l="l" t="t" r="r" b="b"/>
            <a:pathLst>
              <a:path w="224154" h="800100">
                <a:moveTo>
                  <a:pt x="203173" y="796232"/>
                </a:moveTo>
                <a:lnTo>
                  <a:pt x="197614" y="799875"/>
                </a:lnTo>
                <a:lnTo>
                  <a:pt x="190680" y="797382"/>
                </a:lnTo>
                <a:lnTo>
                  <a:pt x="182527" y="789304"/>
                </a:lnTo>
                <a:lnTo>
                  <a:pt x="152324" y="737108"/>
                </a:lnTo>
                <a:lnTo>
                  <a:pt x="128967" y="684541"/>
                </a:lnTo>
                <a:lnTo>
                  <a:pt x="104494" y="622925"/>
                </a:lnTo>
                <a:lnTo>
                  <a:pt x="80159" y="556687"/>
                </a:lnTo>
                <a:lnTo>
                  <a:pt x="57214" y="490255"/>
                </a:lnTo>
                <a:lnTo>
                  <a:pt x="36911" y="428058"/>
                </a:lnTo>
                <a:lnTo>
                  <a:pt x="20504" y="374523"/>
                </a:lnTo>
                <a:lnTo>
                  <a:pt x="9244" y="334079"/>
                </a:lnTo>
                <a:lnTo>
                  <a:pt x="435" y="281348"/>
                </a:lnTo>
                <a:lnTo>
                  <a:pt x="0" y="266566"/>
                </a:lnTo>
                <a:lnTo>
                  <a:pt x="593" y="252977"/>
                </a:lnTo>
                <a:lnTo>
                  <a:pt x="10588" y="208121"/>
                </a:lnTo>
                <a:lnTo>
                  <a:pt x="26388" y="172604"/>
                </a:lnTo>
                <a:lnTo>
                  <a:pt x="30245" y="164268"/>
                </a:lnTo>
                <a:lnTo>
                  <a:pt x="33800" y="155905"/>
                </a:lnTo>
                <a:lnTo>
                  <a:pt x="36918" y="147394"/>
                </a:lnTo>
                <a:lnTo>
                  <a:pt x="42139" y="131250"/>
                </a:lnTo>
                <a:lnTo>
                  <a:pt x="47417" y="116347"/>
                </a:lnTo>
                <a:lnTo>
                  <a:pt x="64756" y="79455"/>
                </a:lnTo>
                <a:lnTo>
                  <a:pt x="92304" y="51762"/>
                </a:lnTo>
                <a:lnTo>
                  <a:pt x="98175" y="47465"/>
                </a:lnTo>
                <a:lnTo>
                  <a:pt x="104346" y="42401"/>
                </a:lnTo>
                <a:lnTo>
                  <a:pt x="110762" y="36797"/>
                </a:lnTo>
                <a:lnTo>
                  <a:pt x="117372" y="30885"/>
                </a:lnTo>
                <a:lnTo>
                  <a:pt x="124120" y="24893"/>
                </a:lnTo>
                <a:lnTo>
                  <a:pt x="158069" y="1773"/>
                </a:lnTo>
                <a:lnTo>
                  <a:pt x="170745" y="0"/>
                </a:lnTo>
                <a:lnTo>
                  <a:pt x="176676" y="1632"/>
                </a:lnTo>
                <a:lnTo>
                  <a:pt x="200107" y="44168"/>
                </a:lnTo>
                <a:lnTo>
                  <a:pt x="205922" y="83076"/>
                </a:lnTo>
                <a:lnTo>
                  <a:pt x="211223" y="144297"/>
                </a:lnTo>
                <a:lnTo>
                  <a:pt x="215996" y="223714"/>
                </a:lnTo>
                <a:lnTo>
                  <a:pt x="218087" y="268379"/>
                </a:lnTo>
                <a:lnTo>
                  <a:pt x="219928" y="315351"/>
                </a:lnTo>
                <a:lnTo>
                  <a:pt x="221480" y="363885"/>
                </a:lnTo>
                <a:lnTo>
                  <a:pt x="222702" y="413234"/>
                </a:lnTo>
                <a:lnTo>
                  <a:pt x="223557" y="462651"/>
                </a:lnTo>
                <a:lnTo>
                  <a:pt x="224004" y="511388"/>
                </a:lnTo>
                <a:lnTo>
                  <a:pt x="224003" y="558699"/>
                </a:lnTo>
                <a:lnTo>
                  <a:pt x="223517" y="603838"/>
                </a:lnTo>
                <a:lnTo>
                  <a:pt x="222504" y="646057"/>
                </a:lnTo>
                <a:lnTo>
                  <a:pt x="220926" y="684609"/>
                </a:lnTo>
                <a:lnTo>
                  <a:pt x="215915" y="747726"/>
                </a:lnTo>
                <a:lnTo>
                  <a:pt x="208170" y="787215"/>
                </a:lnTo>
                <a:lnTo>
                  <a:pt x="203173" y="79623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60544" y="1850370"/>
            <a:ext cx="179705" cy="704850"/>
          </a:xfrm>
          <a:custGeom>
            <a:avLst/>
            <a:gdLst/>
            <a:ahLst/>
            <a:cxnLst/>
            <a:rect l="l" t="t" r="r" b="b"/>
            <a:pathLst>
              <a:path w="179704" h="704850">
                <a:moveTo>
                  <a:pt x="21083" y="0"/>
                </a:moveTo>
                <a:lnTo>
                  <a:pt x="6430" y="45914"/>
                </a:lnTo>
                <a:lnTo>
                  <a:pt x="2432" y="101584"/>
                </a:lnTo>
                <a:lnTo>
                  <a:pt x="377" y="172783"/>
                </a:lnTo>
                <a:lnTo>
                  <a:pt x="0" y="212619"/>
                </a:lnTo>
                <a:lnTo>
                  <a:pt x="14" y="254394"/>
                </a:lnTo>
                <a:lnTo>
                  <a:pt x="389" y="297452"/>
                </a:lnTo>
                <a:lnTo>
                  <a:pt x="1094" y="341138"/>
                </a:lnTo>
                <a:lnTo>
                  <a:pt x="2098" y="384798"/>
                </a:lnTo>
                <a:lnTo>
                  <a:pt x="3428" y="429352"/>
                </a:lnTo>
                <a:lnTo>
                  <a:pt x="4880" y="469420"/>
                </a:lnTo>
                <a:lnTo>
                  <a:pt x="6596" y="509073"/>
                </a:lnTo>
                <a:lnTo>
                  <a:pt x="10521" y="579788"/>
                </a:lnTo>
                <a:lnTo>
                  <a:pt x="14898" y="634683"/>
                </a:lnTo>
                <a:lnTo>
                  <a:pt x="23494" y="682312"/>
                </a:lnTo>
                <a:lnTo>
                  <a:pt x="47198" y="704415"/>
                </a:lnTo>
                <a:lnTo>
                  <a:pt x="52832" y="702878"/>
                </a:lnTo>
                <a:lnTo>
                  <a:pt x="88012" y="674484"/>
                </a:lnTo>
                <a:lnTo>
                  <a:pt x="93563" y="669060"/>
                </a:lnTo>
                <a:lnTo>
                  <a:pt x="98871" y="664154"/>
                </a:lnTo>
                <a:lnTo>
                  <a:pt x="103876" y="660035"/>
                </a:lnTo>
                <a:lnTo>
                  <a:pt x="108522" y="656969"/>
                </a:lnTo>
                <a:lnTo>
                  <a:pt x="116194" y="650277"/>
                </a:lnTo>
                <a:lnTo>
                  <a:pt x="139931" y="606585"/>
                </a:lnTo>
                <a:lnTo>
                  <a:pt x="149683" y="575470"/>
                </a:lnTo>
                <a:lnTo>
                  <a:pt x="152560" y="566823"/>
                </a:lnTo>
                <a:lnTo>
                  <a:pt x="155891" y="558347"/>
                </a:lnTo>
                <a:lnTo>
                  <a:pt x="159514" y="549876"/>
                </a:lnTo>
                <a:lnTo>
                  <a:pt x="163266" y="541247"/>
                </a:lnTo>
                <a:lnTo>
                  <a:pt x="166985" y="532296"/>
                </a:lnTo>
                <a:lnTo>
                  <a:pt x="178286" y="489978"/>
                </a:lnTo>
                <a:lnTo>
                  <a:pt x="179516" y="462610"/>
                </a:lnTo>
                <a:lnTo>
                  <a:pt x="178457" y="446800"/>
                </a:lnTo>
                <a:lnTo>
                  <a:pt x="168245" y="393987"/>
                </a:lnTo>
                <a:lnTo>
                  <a:pt x="157031" y="352139"/>
                </a:lnTo>
                <a:lnTo>
                  <a:pt x="142192" y="300714"/>
                </a:lnTo>
                <a:lnTo>
                  <a:pt x="124732" y="243610"/>
                </a:lnTo>
                <a:lnTo>
                  <a:pt x="105654" y="184725"/>
                </a:lnTo>
                <a:lnTo>
                  <a:pt x="85960" y="127956"/>
                </a:lnTo>
                <a:lnTo>
                  <a:pt x="66653" y="77202"/>
                </a:lnTo>
                <a:lnTo>
                  <a:pt x="48736" y="36359"/>
                </a:lnTo>
                <a:lnTo>
                  <a:pt x="26660" y="2206"/>
                </a:lnTo>
                <a:lnTo>
                  <a:pt x="21083" y="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0544" y="1850370"/>
            <a:ext cx="179705" cy="704850"/>
          </a:xfrm>
          <a:custGeom>
            <a:avLst/>
            <a:gdLst/>
            <a:ahLst/>
            <a:cxnLst/>
            <a:rect l="l" t="t" r="r" b="b"/>
            <a:pathLst>
              <a:path w="179704" h="704850">
                <a:moveTo>
                  <a:pt x="16605" y="3194"/>
                </a:moveTo>
                <a:lnTo>
                  <a:pt x="21083" y="0"/>
                </a:lnTo>
                <a:lnTo>
                  <a:pt x="26660" y="2206"/>
                </a:lnTo>
                <a:lnTo>
                  <a:pt x="33211" y="9326"/>
                </a:lnTo>
                <a:lnTo>
                  <a:pt x="57458" y="55298"/>
                </a:lnTo>
                <a:lnTo>
                  <a:pt x="76195" y="101584"/>
                </a:lnTo>
                <a:lnTo>
                  <a:pt x="95821" y="155833"/>
                </a:lnTo>
                <a:lnTo>
                  <a:pt x="115333" y="214147"/>
                </a:lnTo>
                <a:lnTo>
                  <a:pt x="133727" y="272628"/>
                </a:lnTo>
                <a:lnTo>
                  <a:pt x="150002" y="327380"/>
                </a:lnTo>
                <a:lnTo>
                  <a:pt x="163153" y="374504"/>
                </a:lnTo>
                <a:lnTo>
                  <a:pt x="176066" y="429352"/>
                </a:lnTo>
                <a:lnTo>
                  <a:pt x="179516" y="462610"/>
                </a:lnTo>
                <a:lnTo>
                  <a:pt x="179405" y="476948"/>
                </a:lnTo>
                <a:lnTo>
                  <a:pt x="170510" y="522857"/>
                </a:lnTo>
                <a:lnTo>
                  <a:pt x="159514" y="549876"/>
                </a:lnTo>
                <a:lnTo>
                  <a:pt x="155891" y="558347"/>
                </a:lnTo>
                <a:lnTo>
                  <a:pt x="152560" y="566823"/>
                </a:lnTo>
                <a:lnTo>
                  <a:pt x="149683" y="575470"/>
                </a:lnTo>
                <a:lnTo>
                  <a:pt x="144862" y="591747"/>
                </a:lnTo>
                <a:lnTo>
                  <a:pt x="139931" y="606585"/>
                </a:lnTo>
                <a:lnTo>
                  <a:pt x="123024" y="641829"/>
                </a:lnTo>
                <a:lnTo>
                  <a:pt x="103876" y="660035"/>
                </a:lnTo>
                <a:lnTo>
                  <a:pt x="98871" y="664154"/>
                </a:lnTo>
                <a:lnTo>
                  <a:pt x="93563" y="669060"/>
                </a:lnTo>
                <a:lnTo>
                  <a:pt x="88012" y="674484"/>
                </a:lnTo>
                <a:lnTo>
                  <a:pt x="82275" y="680157"/>
                </a:lnTo>
                <a:lnTo>
                  <a:pt x="76410" y="685812"/>
                </a:lnTo>
                <a:lnTo>
                  <a:pt x="47198" y="704415"/>
                </a:lnTo>
                <a:lnTo>
                  <a:pt x="41785" y="704324"/>
                </a:lnTo>
                <a:lnTo>
                  <a:pt x="20053" y="670056"/>
                </a:lnTo>
                <a:lnTo>
                  <a:pt x="12669" y="609540"/>
                </a:lnTo>
                <a:lnTo>
                  <a:pt x="8486" y="546080"/>
                </a:lnTo>
                <a:lnTo>
                  <a:pt x="4880" y="469420"/>
                </a:lnTo>
                <a:lnTo>
                  <a:pt x="3371" y="427777"/>
                </a:lnTo>
                <a:lnTo>
                  <a:pt x="2098" y="384798"/>
                </a:lnTo>
                <a:lnTo>
                  <a:pt x="1094" y="341138"/>
                </a:lnTo>
                <a:lnTo>
                  <a:pt x="389" y="297452"/>
                </a:lnTo>
                <a:lnTo>
                  <a:pt x="14" y="254394"/>
                </a:lnTo>
                <a:lnTo>
                  <a:pt x="0" y="212619"/>
                </a:lnTo>
                <a:lnTo>
                  <a:pt x="377" y="172783"/>
                </a:lnTo>
                <a:lnTo>
                  <a:pt x="2433" y="101544"/>
                </a:lnTo>
                <a:lnTo>
                  <a:pt x="6430" y="45914"/>
                </a:lnTo>
                <a:lnTo>
                  <a:pt x="12614" y="11131"/>
                </a:lnTo>
                <a:lnTo>
                  <a:pt x="16605" y="319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7376" y="5661025"/>
            <a:ext cx="3673475" cy="863600"/>
          </a:xfrm>
          <a:custGeom>
            <a:avLst/>
            <a:gdLst/>
            <a:ahLst/>
            <a:cxnLst/>
            <a:rect l="l" t="t" r="r" b="b"/>
            <a:pathLst>
              <a:path w="3673475" h="863600">
                <a:moveTo>
                  <a:pt x="0" y="863600"/>
                </a:moveTo>
                <a:lnTo>
                  <a:pt x="3673475" y="863600"/>
                </a:lnTo>
                <a:lnTo>
                  <a:pt x="367347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7376" y="5661025"/>
            <a:ext cx="3673475" cy="863600"/>
          </a:xfrm>
          <a:custGeom>
            <a:avLst/>
            <a:gdLst/>
            <a:ahLst/>
            <a:cxnLst/>
            <a:rect l="l" t="t" r="r" b="b"/>
            <a:pathLst>
              <a:path w="3673475" h="863600">
                <a:moveTo>
                  <a:pt x="0" y="863600"/>
                </a:moveTo>
                <a:lnTo>
                  <a:pt x="3673475" y="863600"/>
                </a:lnTo>
                <a:lnTo>
                  <a:pt x="367347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7989" y="6136375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70" y="0"/>
                </a:lnTo>
              </a:path>
            </a:pathLst>
          </a:custGeom>
          <a:ln w="10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0569" y="6136375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743" y="0"/>
                </a:lnTo>
              </a:path>
            </a:pathLst>
          </a:custGeom>
          <a:ln w="10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56378" y="4300854"/>
            <a:ext cx="2035810" cy="640715"/>
          </a:xfrm>
          <a:custGeom>
            <a:avLst/>
            <a:gdLst/>
            <a:ahLst/>
            <a:cxnLst/>
            <a:rect l="l" t="t" r="r" b="b"/>
            <a:pathLst>
              <a:path w="2035809" h="640714">
                <a:moveTo>
                  <a:pt x="1874393" y="0"/>
                </a:moveTo>
                <a:lnTo>
                  <a:pt x="0" y="0"/>
                </a:lnTo>
                <a:lnTo>
                  <a:pt x="13220" y="1061"/>
                </a:lnTo>
                <a:lnTo>
                  <a:pt x="26146" y="4191"/>
                </a:lnTo>
                <a:lnTo>
                  <a:pt x="62739" y="25167"/>
                </a:lnTo>
                <a:lnTo>
                  <a:pt x="95189" y="61793"/>
                </a:lnTo>
                <a:lnTo>
                  <a:pt x="122374" y="111842"/>
                </a:lnTo>
                <a:lnTo>
                  <a:pt x="137021" y="151569"/>
                </a:lnTo>
                <a:lnTo>
                  <a:pt x="148500" y="195613"/>
                </a:lnTo>
                <a:lnTo>
                  <a:pt x="156480" y="243317"/>
                </a:lnTo>
                <a:lnTo>
                  <a:pt x="160628" y="294022"/>
                </a:lnTo>
                <a:lnTo>
                  <a:pt x="161163" y="320294"/>
                </a:lnTo>
                <a:lnTo>
                  <a:pt x="160628" y="346547"/>
                </a:lnTo>
                <a:lnTo>
                  <a:pt x="156480" y="397221"/>
                </a:lnTo>
                <a:lnTo>
                  <a:pt x="148500" y="444900"/>
                </a:lnTo>
                <a:lnTo>
                  <a:pt x="137021" y="488926"/>
                </a:lnTo>
                <a:lnTo>
                  <a:pt x="122374" y="528639"/>
                </a:lnTo>
                <a:lnTo>
                  <a:pt x="104890" y="563377"/>
                </a:lnTo>
                <a:lnTo>
                  <a:pt x="74072" y="604717"/>
                </a:lnTo>
                <a:lnTo>
                  <a:pt x="38735" y="631153"/>
                </a:lnTo>
                <a:lnTo>
                  <a:pt x="0" y="640461"/>
                </a:lnTo>
                <a:lnTo>
                  <a:pt x="1874393" y="640461"/>
                </a:lnTo>
                <a:lnTo>
                  <a:pt x="1913128" y="631153"/>
                </a:lnTo>
                <a:lnTo>
                  <a:pt x="1948465" y="604717"/>
                </a:lnTo>
                <a:lnTo>
                  <a:pt x="1979283" y="563377"/>
                </a:lnTo>
                <a:lnTo>
                  <a:pt x="1996767" y="528639"/>
                </a:lnTo>
                <a:lnTo>
                  <a:pt x="2011414" y="488926"/>
                </a:lnTo>
                <a:lnTo>
                  <a:pt x="2022893" y="444900"/>
                </a:lnTo>
                <a:lnTo>
                  <a:pt x="2030873" y="397221"/>
                </a:lnTo>
                <a:lnTo>
                  <a:pt x="2035021" y="346547"/>
                </a:lnTo>
                <a:lnTo>
                  <a:pt x="2035556" y="320294"/>
                </a:lnTo>
                <a:lnTo>
                  <a:pt x="2035021" y="294022"/>
                </a:lnTo>
                <a:lnTo>
                  <a:pt x="2030873" y="243317"/>
                </a:lnTo>
                <a:lnTo>
                  <a:pt x="2022893" y="195613"/>
                </a:lnTo>
                <a:lnTo>
                  <a:pt x="2011414" y="151569"/>
                </a:lnTo>
                <a:lnTo>
                  <a:pt x="1996767" y="111842"/>
                </a:lnTo>
                <a:lnTo>
                  <a:pt x="1979283" y="77094"/>
                </a:lnTo>
                <a:lnTo>
                  <a:pt x="1948465" y="35747"/>
                </a:lnTo>
                <a:lnTo>
                  <a:pt x="1913128" y="9307"/>
                </a:lnTo>
                <a:lnTo>
                  <a:pt x="1887613" y="1061"/>
                </a:lnTo>
                <a:lnTo>
                  <a:pt x="1874393" y="0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95215" y="4300854"/>
            <a:ext cx="322580" cy="640715"/>
          </a:xfrm>
          <a:custGeom>
            <a:avLst/>
            <a:gdLst/>
            <a:ahLst/>
            <a:cxnLst/>
            <a:rect l="l" t="t" r="r" b="b"/>
            <a:pathLst>
              <a:path w="322579" h="640714">
                <a:moveTo>
                  <a:pt x="161162" y="0"/>
                </a:moveTo>
                <a:lnTo>
                  <a:pt x="122427" y="9307"/>
                </a:lnTo>
                <a:lnTo>
                  <a:pt x="87090" y="35747"/>
                </a:lnTo>
                <a:lnTo>
                  <a:pt x="56272" y="77094"/>
                </a:lnTo>
                <a:lnTo>
                  <a:pt x="38788" y="111842"/>
                </a:lnTo>
                <a:lnTo>
                  <a:pt x="24141" y="151569"/>
                </a:lnTo>
                <a:lnTo>
                  <a:pt x="12662" y="195613"/>
                </a:lnTo>
                <a:lnTo>
                  <a:pt x="4682" y="243317"/>
                </a:lnTo>
                <a:lnTo>
                  <a:pt x="534" y="294022"/>
                </a:lnTo>
                <a:lnTo>
                  <a:pt x="0" y="320294"/>
                </a:lnTo>
                <a:lnTo>
                  <a:pt x="534" y="346547"/>
                </a:lnTo>
                <a:lnTo>
                  <a:pt x="4682" y="397221"/>
                </a:lnTo>
                <a:lnTo>
                  <a:pt x="12662" y="444900"/>
                </a:lnTo>
                <a:lnTo>
                  <a:pt x="24141" y="488926"/>
                </a:lnTo>
                <a:lnTo>
                  <a:pt x="38788" y="528639"/>
                </a:lnTo>
                <a:lnTo>
                  <a:pt x="56272" y="563377"/>
                </a:lnTo>
                <a:lnTo>
                  <a:pt x="87090" y="604717"/>
                </a:lnTo>
                <a:lnTo>
                  <a:pt x="122427" y="631153"/>
                </a:lnTo>
                <a:lnTo>
                  <a:pt x="161162" y="640461"/>
                </a:lnTo>
                <a:lnTo>
                  <a:pt x="174383" y="639399"/>
                </a:lnTo>
                <a:lnTo>
                  <a:pt x="212110" y="624134"/>
                </a:lnTo>
                <a:lnTo>
                  <a:pt x="246065" y="592483"/>
                </a:lnTo>
                <a:lnTo>
                  <a:pt x="275129" y="546671"/>
                </a:lnTo>
                <a:lnTo>
                  <a:pt x="291236" y="509363"/>
                </a:lnTo>
                <a:lnTo>
                  <a:pt x="304340" y="467411"/>
                </a:lnTo>
                <a:lnTo>
                  <a:pt x="314111" y="421476"/>
                </a:lnTo>
                <a:lnTo>
                  <a:pt x="320217" y="372217"/>
                </a:lnTo>
                <a:lnTo>
                  <a:pt x="322325" y="320294"/>
                </a:lnTo>
                <a:lnTo>
                  <a:pt x="321791" y="294022"/>
                </a:lnTo>
                <a:lnTo>
                  <a:pt x="317643" y="243317"/>
                </a:lnTo>
                <a:lnTo>
                  <a:pt x="309663" y="195613"/>
                </a:lnTo>
                <a:lnTo>
                  <a:pt x="298184" y="151569"/>
                </a:lnTo>
                <a:lnTo>
                  <a:pt x="283537" y="111842"/>
                </a:lnTo>
                <a:lnTo>
                  <a:pt x="266053" y="77094"/>
                </a:lnTo>
                <a:lnTo>
                  <a:pt x="235235" y="35747"/>
                </a:lnTo>
                <a:lnTo>
                  <a:pt x="199898" y="9307"/>
                </a:lnTo>
                <a:lnTo>
                  <a:pt x="161162" y="0"/>
                </a:lnTo>
                <a:close/>
              </a:path>
            </a:pathLst>
          </a:custGeom>
          <a:solidFill>
            <a:srgbClr val="66BA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95215" y="4300854"/>
            <a:ext cx="322580" cy="640715"/>
          </a:xfrm>
          <a:custGeom>
            <a:avLst/>
            <a:gdLst/>
            <a:ahLst/>
            <a:cxnLst/>
            <a:rect l="l" t="t" r="r" b="b"/>
            <a:pathLst>
              <a:path w="322579" h="640714">
                <a:moveTo>
                  <a:pt x="161162" y="0"/>
                </a:moveTo>
                <a:lnTo>
                  <a:pt x="199898" y="9307"/>
                </a:lnTo>
                <a:lnTo>
                  <a:pt x="235235" y="35747"/>
                </a:lnTo>
                <a:lnTo>
                  <a:pt x="266053" y="77094"/>
                </a:lnTo>
                <a:lnTo>
                  <a:pt x="283537" y="111842"/>
                </a:lnTo>
                <a:lnTo>
                  <a:pt x="298184" y="151569"/>
                </a:lnTo>
                <a:lnTo>
                  <a:pt x="309663" y="195613"/>
                </a:lnTo>
                <a:lnTo>
                  <a:pt x="317643" y="243317"/>
                </a:lnTo>
                <a:lnTo>
                  <a:pt x="321791" y="294022"/>
                </a:lnTo>
                <a:lnTo>
                  <a:pt x="322325" y="320294"/>
                </a:lnTo>
                <a:lnTo>
                  <a:pt x="321791" y="346547"/>
                </a:lnTo>
                <a:lnTo>
                  <a:pt x="317643" y="397221"/>
                </a:lnTo>
                <a:lnTo>
                  <a:pt x="309663" y="444900"/>
                </a:lnTo>
                <a:lnTo>
                  <a:pt x="298184" y="488926"/>
                </a:lnTo>
                <a:lnTo>
                  <a:pt x="283537" y="528639"/>
                </a:lnTo>
                <a:lnTo>
                  <a:pt x="266053" y="563377"/>
                </a:lnTo>
                <a:lnTo>
                  <a:pt x="235235" y="604717"/>
                </a:lnTo>
                <a:lnTo>
                  <a:pt x="199898" y="631153"/>
                </a:lnTo>
                <a:lnTo>
                  <a:pt x="161162" y="640461"/>
                </a:lnTo>
                <a:lnTo>
                  <a:pt x="147942" y="639399"/>
                </a:lnTo>
                <a:lnTo>
                  <a:pt x="110215" y="624134"/>
                </a:lnTo>
                <a:lnTo>
                  <a:pt x="76260" y="592483"/>
                </a:lnTo>
                <a:lnTo>
                  <a:pt x="47196" y="546671"/>
                </a:lnTo>
                <a:lnTo>
                  <a:pt x="31089" y="509363"/>
                </a:lnTo>
                <a:lnTo>
                  <a:pt x="17985" y="467411"/>
                </a:lnTo>
                <a:lnTo>
                  <a:pt x="8214" y="421476"/>
                </a:lnTo>
                <a:lnTo>
                  <a:pt x="2108" y="372217"/>
                </a:lnTo>
                <a:lnTo>
                  <a:pt x="0" y="320294"/>
                </a:lnTo>
                <a:lnTo>
                  <a:pt x="534" y="294022"/>
                </a:lnTo>
                <a:lnTo>
                  <a:pt x="4682" y="243317"/>
                </a:lnTo>
                <a:lnTo>
                  <a:pt x="12662" y="195613"/>
                </a:lnTo>
                <a:lnTo>
                  <a:pt x="24141" y="151569"/>
                </a:lnTo>
                <a:lnTo>
                  <a:pt x="38788" y="111842"/>
                </a:lnTo>
                <a:lnTo>
                  <a:pt x="56272" y="77094"/>
                </a:lnTo>
                <a:lnTo>
                  <a:pt x="87090" y="35747"/>
                </a:lnTo>
                <a:lnTo>
                  <a:pt x="122427" y="9307"/>
                </a:lnTo>
                <a:lnTo>
                  <a:pt x="16116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6378" y="4300854"/>
            <a:ext cx="2035810" cy="640715"/>
          </a:xfrm>
          <a:custGeom>
            <a:avLst/>
            <a:gdLst/>
            <a:ahLst/>
            <a:cxnLst/>
            <a:rect l="l" t="t" r="r" b="b"/>
            <a:pathLst>
              <a:path w="2035809" h="640714">
                <a:moveTo>
                  <a:pt x="0" y="0"/>
                </a:moveTo>
                <a:lnTo>
                  <a:pt x="1874393" y="0"/>
                </a:lnTo>
                <a:lnTo>
                  <a:pt x="1887613" y="1061"/>
                </a:lnTo>
                <a:lnTo>
                  <a:pt x="1925340" y="16327"/>
                </a:lnTo>
                <a:lnTo>
                  <a:pt x="1959295" y="47983"/>
                </a:lnTo>
                <a:lnTo>
                  <a:pt x="1988359" y="93805"/>
                </a:lnTo>
                <a:lnTo>
                  <a:pt x="2004466" y="131124"/>
                </a:lnTo>
                <a:lnTo>
                  <a:pt x="2017570" y="173092"/>
                </a:lnTo>
                <a:lnTo>
                  <a:pt x="2027341" y="219049"/>
                </a:lnTo>
                <a:lnTo>
                  <a:pt x="2033447" y="268336"/>
                </a:lnTo>
                <a:lnTo>
                  <a:pt x="2035556" y="320294"/>
                </a:lnTo>
                <a:lnTo>
                  <a:pt x="2035021" y="346547"/>
                </a:lnTo>
                <a:lnTo>
                  <a:pt x="2030873" y="397221"/>
                </a:lnTo>
                <a:lnTo>
                  <a:pt x="2022893" y="444900"/>
                </a:lnTo>
                <a:lnTo>
                  <a:pt x="2011414" y="488926"/>
                </a:lnTo>
                <a:lnTo>
                  <a:pt x="1996767" y="528639"/>
                </a:lnTo>
                <a:lnTo>
                  <a:pt x="1979283" y="563377"/>
                </a:lnTo>
                <a:lnTo>
                  <a:pt x="1948465" y="604717"/>
                </a:lnTo>
                <a:lnTo>
                  <a:pt x="1913128" y="631153"/>
                </a:lnTo>
                <a:lnTo>
                  <a:pt x="1874393" y="640461"/>
                </a:lnTo>
                <a:lnTo>
                  <a:pt x="0" y="64046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51275" y="4362069"/>
            <a:ext cx="934719" cy="76200"/>
          </a:xfrm>
          <a:custGeom>
            <a:avLst/>
            <a:gdLst/>
            <a:ahLst/>
            <a:cxnLst/>
            <a:rect l="l" t="t" r="r" b="b"/>
            <a:pathLst>
              <a:path w="934720" h="76200">
                <a:moveTo>
                  <a:pt x="858138" y="0"/>
                </a:moveTo>
                <a:lnTo>
                  <a:pt x="858138" y="76199"/>
                </a:lnTo>
                <a:lnTo>
                  <a:pt x="924686" y="42925"/>
                </a:lnTo>
                <a:lnTo>
                  <a:pt x="870838" y="42925"/>
                </a:lnTo>
                <a:lnTo>
                  <a:pt x="870838" y="33400"/>
                </a:lnTo>
                <a:lnTo>
                  <a:pt x="924941" y="33400"/>
                </a:lnTo>
                <a:lnTo>
                  <a:pt x="858138" y="0"/>
                </a:lnTo>
                <a:close/>
              </a:path>
              <a:path w="934720" h="76200">
                <a:moveTo>
                  <a:pt x="858138" y="33400"/>
                </a:moveTo>
                <a:lnTo>
                  <a:pt x="0" y="33400"/>
                </a:lnTo>
                <a:lnTo>
                  <a:pt x="0" y="42925"/>
                </a:lnTo>
                <a:lnTo>
                  <a:pt x="858138" y="42925"/>
                </a:lnTo>
                <a:lnTo>
                  <a:pt x="858138" y="33400"/>
                </a:lnTo>
                <a:close/>
              </a:path>
              <a:path w="934720" h="76200">
                <a:moveTo>
                  <a:pt x="924941" y="33400"/>
                </a:moveTo>
                <a:lnTo>
                  <a:pt x="870838" y="33400"/>
                </a:lnTo>
                <a:lnTo>
                  <a:pt x="870838" y="42925"/>
                </a:lnTo>
                <a:lnTo>
                  <a:pt x="924686" y="42925"/>
                </a:lnTo>
                <a:lnTo>
                  <a:pt x="934338" y="38099"/>
                </a:lnTo>
                <a:lnTo>
                  <a:pt x="924941" y="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6901" y="4706239"/>
            <a:ext cx="878840" cy="76200"/>
          </a:xfrm>
          <a:custGeom>
            <a:avLst/>
            <a:gdLst/>
            <a:ahLst/>
            <a:cxnLst/>
            <a:rect l="l" t="t" r="r" b="b"/>
            <a:pathLst>
              <a:path w="878839" h="76200">
                <a:moveTo>
                  <a:pt x="802513" y="0"/>
                </a:moveTo>
                <a:lnTo>
                  <a:pt x="802513" y="76200"/>
                </a:lnTo>
                <a:lnTo>
                  <a:pt x="869315" y="42799"/>
                </a:lnTo>
                <a:lnTo>
                  <a:pt x="815213" y="42799"/>
                </a:lnTo>
                <a:lnTo>
                  <a:pt x="815213" y="33274"/>
                </a:lnTo>
                <a:lnTo>
                  <a:pt x="869060" y="33274"/>
                </a:lnTo>
                <a:lnTo>
                  <a:pt x="802513" y="0"/>
                </a:lnTo>
                <a:close/>
              </a:path>
              <a:path w="878839" h="76200">
                <a:moveTo>
                  <a:pt x="802513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802513" y="42799"/>
                </a:lnTo>
                <a:lnTo>
                  <a:pt x="802513" y="33274"/>
                </a:lnTo>
                <a:close/>
              </a:path>
              <a:path w="878839" h="76200">
                <a:moveTo>
                  <a:pt x="869060" y="33274"/>
                </a:moveTo>
                <a:lnTo>
                  <a:pt x="815213" y="33274"/>
                </a:lnTo>
                <a:lnTo>
                  <a:pt x="815213" y="42799"/>
                </a:lnTo>
                <a:lnTo>
                  <a:pt x="869315" y="42799"/>
                </a:lnTo>
                <a:lnTo>
                  <a:pt x="878713" y="38100"/>
                </a:lnTo>
                <a:lnTo>
                  <a:pt x="869060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17008" y="4071492"/>
            <a:ext cx="1880235" cy="76200"/>
          </a:xfrm>
          <a:custGeom>
            <a:avLst/>
            <a:gdLst/>
            <a:ahLst/>
            <a:cxnLst/>
            <a:rect l="l" t="t" r="r" b="b"/>
            <a:pathLst>
              <a:path w="188023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2798"/>
                </a:lnTo>
                <a:lnTo>
                  <a:pt x="63500" y="42798"/>
                </a:lnTo>
                <a:lnTo>
                  <a:pt x="63500" y="33273"/>
                </a:lnTo>
                <a:lnTo>
                  <a:pt x="76200" y="33273"/>
                </a:lnTo>
                <a:lnTo>
                  <a:pt x="76200" y="0"/>
                </a:lnTo>
                <a:close/>
              </a:path>
              <a:path w="1880234" h="76200">
                <a:moveTo>
                  <a:pt x="1803908" y="0"/>
                </a:moveTo>
                <a:lnTo>
                  <a:pt x="1803908" y="76199"/>
                </a:lnTo>
                <a:lnTo>
                  <a:pt x="1870709" y="42798"/>
                </a:lnTo>
                <a:lnTo>
                  <a:pt x="1816608" y="42798"/>
                </a:lnTo>
                <a:lnTo>
                  <a:pt x="1816608" y="33273"/>
                </a:lnTo>
                <a:lnTo>
                  <a:pt x="1870456" y="33273"/>
                </a:lnTo>
                <a:lnTo>
                  <a:pt x="1803908" y="0"/>
                </a:lnTo>
                <a:close/>
              </a:path>
              <a:path w="1880234" h="76200">
                <a:moveTo>
                  <a:pt x="76200" y="33273"/>
                </a:moveTo>
                <a:lnTo>
                  <a:pt x="63500" y="33273"/>
                </a:lnTo>
                <a:lnTo>
                  <a:pt x="63500" y="42798"/>
                </a:lnTo>
                <a:lnTo>
                  <a:pt x="76200" y="42798"/>
                </a:lnTo>
                <a:lnTo>
                  <a:pt x="76200" y="33273"/>
                </a:lnTo>
                <a:close/>
              </a:path>
              <a:path w="1880234" h="76200">
                <a:moveTo>
                  <a:pt x="1803908" y="33273"/>
                </a:moveTo>
                <a:lnTo>
                  <a:pt x="76200" y="33273"/>
                </a:lnTo>
                <a:lnTo>
                  <a:pt x="76200" y="42798"/>
                </a:lnTo>
                <a:lnTo>
                  <a:pt x="1803908" y="42798"/>
                </a:lnTo>
                <a:lnTo>
                  <a:pt x="1803908" y="33273"/>
                </a:lnTo>
                <a:close/>
              </a:path>
              <a:path w="1880234" h="76200">
                <a:moveTo>
                  <a:pt x="1870456" y="33273"/>
                </a:moveTo>
                <a:lnTo>
                  <a:pt x="1816608" y="33273"/>
                </a:lnTo>
                <a:lnTo>
                  <a:pt x="1816608" y="42798"/>
                </a:lnTo>
                <a:lnTo>
                  <a:pt x="1870709" y="42798"/>
                </a:lnTo>
                <a:lnTo>
                  <a:pt x="1880108" y="38099"/>
                </a:lnTo>
                <a:lnTo>
                  <a:pt x="1870456" y="33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6639" y="2426413"/>
            <a:ext cx="7288530" cy="197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79425" algn="r">
              <a:lnSpc>
                <a:spcPts val="1455"/>
              </a:lnSpc>
            </a:pPr>
            <a:r>
              <a:rPr sz="1400" b="1" dirty="0">
                <a:latin typeface="Arial"/>
                <a:cs typeface="Arial"/>
              </a:rPr>
              <a:t>szél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ts val="2535"/>
              </a:lnSpc>
              <a:buFont typeface="Arial"/>
              <a:buChar char="•"/>
              <a:tabLst>
                <a:tab pos="355600" algn="l"/>
                <a:tab pos="1022350" algn="l"/>
              </a:tabLst>
            </a:pPr>
            <a:r>
              <a:rPr sz="2300" dirty="0">
                <a:latin typeface="Arial"/>
                <a:cs typeface="Arial"/>
              </a:rPr>
              <a:t>Egy	v</a:t>
            </a:r>
            <a:r>
              <a:rPr sz="2300" dirty="0">
                <a:latin typeface="Symbol"/>
                <a:cs typeface="Symbol"/>
              </a:rPr>
              <a:t>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hosszú csőben lévő levegő</a:t>
            </a: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300" dirty="0">
                <a:latin typeface="Arial"/>
                <a:cs typeface="Arial"/>
              </a:rPr>
              <a:t>tömege </a:t>
            </a:r>
            <a:r>
              <a:rPr sz="2300" dirty="0">
                <a:latin typeface="Symbol"/>
                <a:cs typeface="Symbol"/>
              </a:rPr>
              <a:t></a:t>
            </a:r>
            <a:r>
              <a:rPr sz="2300" spc="-40" dirty="0">
                <a:latin typeface="Arial"/>
                <a:cs typeface="Arial"/>
              </a:rPr>
              <a:t>Av</a:t>
            </a:r>
            <a:r>
              <a:rPr sz="2300" dirty="0">
                <a:latin typeface="Symbol"/>
                <a:cs typeface="Symbol"/>
              </a:rPr>
              <a:t></a:t>
            </a:r>
            <a:r>
              <a:rPr sz="2300" spc="-5" dirty="0">
                <a:latin typeface="Arial"/>
                <a:cs typeface="Arial"/>
              </a:rPr>
              <a:t>t.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  <a:tabLst>
                <a:tab pos="5833745" algn="l"/>
              </a:tabLst>
            </a:pPr>
            <a:r>
              <a:rPr sz="3450" spc="-7" baseline="6038" dirty="0">
                <a:latin typeface="Arial"/>
                <a:cs typeface="Arial"/>
              </a:rPr>
              <a:t>•</a:t>
            </a:r>
            <a:r>
              <a:rPr sz="2300" dirty="0">
                <a:latin typeface="Arial"/>
                <a:cs typeface="Arial"/>
              </a:rPr>
              <a:t>Ez a levegőtömeg lép ki a cső jobb oldalán	</a:t>
            </a:r>
            <a:r>
              <a:rPr sz="3450" baseline="2415" dirty="0">
                <a:latin typeface="Symbol"/>
                <a:cs typeface="Symbol"/>
              </a:rPr>
              <a:t></a:t>
            </a:r>
            <a:r>
              <a:rPr sz="3450" baseline="2415" dirty="0">
                <a:latin typeface="Arial"/>
                <a:cs typeface="Arial"/>
              </a:rPr>
              <a:t>t</a:t>
            </a:r>
            <a:r>
              <a:rPr sz="3450" spc="-15" baseline="2415" dirty="0">
                <a:latin typeface="Arial"/>
                <a:cs typeface="Arial"/>
              </a:rPr>
              <a:t> </a:t>
            </a:r>
            <a:r>
              <a:rPr sz="3450" spc="-7" baseline="2415" dirty="0">
                <a:latin typeface="Arial"/>
                <a:cs typeface="Arial"/>
              </a:rPr>
              <a:t>id</a:t>
            </a:r>
            <a:r>
              <a:rPr sz="3450" baseline="2415" dirty="0">
                <a:latin typeface="Arial"/>
                <a:cs typeface="Arial"/>
              </a:rPr>
              <a:t>ő</a:t>
            </a:r>
            <a:r>
              <a:rPr sz="3450" spc="-15" baseline="2415" dirty="0">
                <a:latin typeface="Arial"/>
                <a:cs typeface="Arial"/>
              </a:rPr>
              <a:t> </a:t>
            </a:r>
            <a:r>
              <a:rPr sz="3450" spc="-7" baseline="2415" dirty="0">
                <a:latin typeface="Arial"/>
                <a:cs typeface="Arial"/>
              </a:rPr>
              <a:t>alatt</a:t>
            </a:r>
            <a:r>
              <a:rPr sz="3450" baseline="2415" dirty="0">
                <a:latin typeface="Arial"/>
                <a:cs typeface="Arial"/>
              </a:rPr>
              <a:t>.</a:t>
            </a:r>
            <a:endParaRPr sz="3450" baseline="2415">
              <a:latin typeface="Arial"/>
              <a:cs typeface="Arial"/>
            </a:endParaRPr>
          </a:p>
          <a:p>
            <a:pPr marR="1392555" algn="r">
              <a:lnSpc>
                <a:spcPct val="100000"/>
              </a:lnSpc>
              <a:spcBef>
                <a:spcPts val="430"/>
              </a:spcBef>
            </a:pP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5" dirty="0">
                <a:latin typeface="Symbol"/>
                <a:cs typeface="Symbol"/>
              </a:rPr>
              <a:t></a:t>
            </a:r>
            <a:r>
              <a:rPr sz="1600" b="1" spc="-10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1473200" algn="ctr">
              <a:lnSpc>
                <a:spcPct val="100000"/>
              </a:lnSpc>
              <a:spcBef>
                <a:spcPts val="600"/>
              </a:spcBef>
            </a:pPr>
            <a:r>
              <a:rPr sz="1600" b="1" spc="-10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20507" y="1260769"/>
            <a:ext cx="100520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lapátok álta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lefedett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37779" y="1687756"/>
            <a:ext cx="5708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terület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6639" y="5228975"/>
            <a:ext cx="5868035" cy="12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Ezen levegőtömeg mozgási energiáj</a:t>
            </a:r>
            <a:r>
              <a:rPr sz="2300" spc="5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2727960">
              <a:lnSpc>
                <a:spcPts val="2145"/>
              </a:lnSpc>
            </a:pPr>
            <a:r>
              <a:rPr sz="3000" spc="465" baseline="34722" dirty="0">
                <a:latin typeface="Times New Roman"/>
                <a:cs typeface="Times New Roman"/>
              </a:rPr>
              <a:t>1 </a:t>
            </a:r>
            <a:r>
              <a:rPr sz="2000" spc="330" dirty="0">
                <a:latin typeface="Times New Roman"/>
                <a:cs typeface="Times New Roman"/>
              </a:rPr>
              <a:t>(</a:t>
            </a:r>
            <a:r>
              <a:rPr sz="2150" i="1" spc="210" dirty="0">
                <a:latin typeface="Symbol"/>
                <a:cs typeface="Symbol"/>
              </a:rPr>
              <a:t></a:t>
            </a:r>
            <a:r>
              <a:rPr sz="2000" i="1" spc="260" dirty="0">
                <a:latin typeface="Times New Roman"/>
                <a:cs typeface="Times New Roman"/>
              </a:rPr>
              <a:t>A</a:t>
            </a:r>
            <a:r>
              <a:rPr sz="2000" i="1" spc="300" dirty="0">
                <a:latin typeface="Times New Roman"/>
                <a:cs typeface="Times New Roman"/>
              </a:rPr>
              <a:t>v</a:t>
            </a:r>
            <a:r>
              <a:rPr sz="2000" spc="325" dirty="0">
                <a:latin typeface="Symbol"/>
                <a:cs typeface="Symbol"/>
              </a:rPr>
              <a:t></a:t>
            </a:r>
            <a:r>
              <a:rPr sz="2000" i="1" spc="320" dirty="0">
                <a:latin typeface="Times New Roman"/>
                <a:cs typeface="Times New Roman"/>
              </a:rPr>
              <a:t>t</a:t>
            </a:r>
            <a:r>
              <a:rPr sz="2000" spc="204" dirty="0">
                <a:latin typeface="Times New Roman"/>
                <a:cs typeface="Times New Roman"/>
              </a:rPr>
              <a:t>)</a:t>
            </a:r>
            <a:r>
              <a:rPr sz="2000" i="1" spc="409" dirty="0">
                <a:latin typeface="Times New Roman"/>
                <a:cs typeface="Times New Roman"/>
              </a:rPr>
              <a:t>v</a:t>
            </a:r>
            <a:r>
              <a:rPr sz="1725" spc="277" baseline="43478" dirty="0">
                <a:latin typeface="Times New Roman"/>
                <a:cs typeface="Times New Roman"/>
              </a:rPr>
              <a:t>2</a:t>
            </a:r>
            <a:r>
              <a:rPr sz="1725" baseline="43478" dirty="0">
                <a:latin typeface="Times New Roman"/>
                <a:cs typeface="Times New Roman"/>
              </a:rPr>
              <a:t>  </a:t>
            </a:r>
            <a:r>
              <a:rPr sz="1725" spc="-44" baseline="43478" dirty="0">
                <a:latin typeface="Times New Roman"/>
                <a:cs typeface="Times New Roman"/>
              </a:rPr>
              <a:t> </a:t>
            </a:r>
            <a:r>
              <a:rPr sz="2000" spc="340" dirty="0">
                <a:latin typeface="Symbol"/>
                <a:cs typeface="Symbol"/>
              </a:rPr>
              <a:t>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3000" spc="465" baseline="34722" dirty="0">
                <a:latin typeface="Times New Roman"/>
                <a:cs typeface="Times New Roman"/>
              </a:rPr>
              <a:t>1</a:t>
            </a:r>
            <a:r>
              <a:rPr sz="3000" spc="179" baseline="34722" dirty="0">
                <a:latin typeface="Times New Roman"/>
                <a:cs typeface="Times New Roman"/>
              </a:rPr>
              <a:t> </a:t>
            </a:r>
            <a:r>
              <a:rPr sz="2150" i="1" spc="215" dirty="0">
                <a:latin typeface="Symbol"/>
                <a:cs typeface="Symbol"/>
              </a:rPr>
              <a:t></a:t>
            </a:r>
            <a:r>
              <a:rPr sz="2000" i="1" spc="330" dirty="0">
                <a:latin typeface="Times New Roman"/>
                <a:cs typeface="Times New Roman"/>
              </a:rPr>
              <a:t>A</a:t>
            </a:r>
            <a:r>
              <a:rPr sz="2000" spc="330" dirty="0">
                <a:latin typeface="Symbol"/>
                <a:cs typeface="Symbol"/>
              </a:rPr>
              <a:t></a:t>
            </a:r>
            <a:r>
              <a:rPr sz="2000" i="1" spc="80" dirty="0">
                <a:latin typeface="Times New Roman"/>
                <a:cs typeface="Times New Roman"/>
              </a:rPr>
              <a:t>t</a:t>
            </a:r>
            <a:r>
              <a:rPr sz="2000" i="1" spc="440" dirty="0">
                <a:latin typeface="Times New Roman"/>
                <a:cs typeface="Times New Roman"/>
              </a:rPr>
              <a:t>v</a:t>
            </a:r>
            <a:r>
              <a:rPr sz="1725" spc="277" baseline="43478" dirty="0">
                <a:latin typeface="Times New Roman"/>
                <a:cs typeface="Times New Roman"/>
              </a:rPr>
              <a:t>3</a:t>
            </a:r>
            <a:endParaRPr sz="1725" baseline="43478">
              <a:latin typeface="Times New Roman"/>
              <a:cs typeface="Times New Roman"/>
            </a:endParaRPr>
          </a:p>
          <a:p>
            <a:pPr marL="2733040">
              <a:lnSpc>
                <a:spcPts val="1964"/>
              </a:lnSpc>
              <a:tabLst>
                <a:tab pos="4685030" algn="l"/>
              </a:tabLst>
            </a:pPr>
            <a:r>
              <a:rPr sz="2000" spc="310" dirty="0">
                <a:latin typeface="Times New Roman"/>
                <a:cs typeface="Times New Roman"/>
              </a:rPr>
              <a:t>2	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96841" y="4416075"/>
            <a:ext cx="1371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Symbol"/>
                <a:cs typeface="Symbol"/>
              </a:rPr>
              <a:t>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31560" y="4497482"/>
            <a:ext cx="2857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Symbol"/>
                <a:cs typeface="Symbol"/>
              </a:rPr>
              <a:t></a:t>
            </a:r>
            <a:r>
              <a:rPr sz="1600" b="1" spc="-1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67096" y="4517610"/>
            <a:ext cx="172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5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4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0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Villamos energia termelés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1131131"/>
            <a:ext cx="8615045" cy="1478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villamos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energiát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mágneses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térben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forgó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vezetőben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generátorral gerjesztjük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indukció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révén.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A Faraday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törvény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szerint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keletkezik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indukciós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áram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3143319"/>
            <a:ext cx="12318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180" y="2921107"/>
            <a:ext cx="7457440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generátorok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mechani</a:t>
            </a:r>
            <a:r>
              <a:rPr sz="2200" spc="-10" dirty="0">
                <a:latin typeface="Arial"/>
                <a:cs typeface="Arial"/>
              </a:rPr>
              <a:t>kai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energ</a:t>
            </a:r>
            <a:r>
              <a:rPr sz="2200" spc="-10" dirty="0">
                <a:latin typeface="Arial"/>
                <a:cs typeface="Arial"/>
              </a:rPr>
              <a:t>iát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alakítanak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át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ele</a:t>
            </a:r>
            <a:r>
              <a:rPr sz="2200" spc="-15" dirty="0">
                <a:latin typeface="Arial"/>
                <a:cs typeface="Arial"/>
              </a:rPr>
              <a:t>ktromos energ</a:t>
            </a:r>
            <a:r>
              <a:rPr sz="2200" spc="-10" dirty="0">
                <a:latin typeface="Arial"/>
                <a:cs typeface="Arial"/>
              </a:rPr>
              <a:t>iává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725" y="3644900"/>
            <a:ext cx="2520950" cy="1731243"/>
          </a:xfrm>
          <a:prstGeom prst="rect">
            <a:avLst/>
          </a:prstGeom>
          <a:solidFill>
            <a:srgbClr val="99CCFF"/>
          </a:solidFill>
          <a:ln w="317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575" marR="95885" indent="-635" algn="ctr">
              <a:lnSpc>
                <a:spcPct val="125099"/>
              </a:lnSpc>
            </a:pPr>
            <a:r>
              <a:rPr sz="1800" dirty="0">
                <a:latin typeface="Arial"/>
                <a:cs typeface="Arial"/>
              </a:rPr>
              <a:t>fosszilis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üzemanyag atomenergia,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rea</a:t>
            </a:r>
            <a:r>
              <a:rPr lang="hu-HU" sz="1800" dirty="0" smtClean="0">
                <a:latin typeface="Arial"/>
                <a:cs typeface="Arial"/>
              </a:rPr>
              <a:t>k</a:t>
            </a:r>
            <a:r>
              <a:rPr sz="1800" dirty="0" err="1" smtClean="0">
                <a:latin typeface="Arial"/>
                <a:cs typeface="Arial"/>
              </a:rPr>
              <a:t>torok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szélenergia hidroelektromos turbinák hullámenergia</a:t>
            </a:r>
          </a:p>
        </p:txBody>
      </p:sp>
      <p:sp>
        <p:nvSpPr>
          <p:cNvPr id="8" name="object 8"/>
          <p:cNvSpPr/>
          <p:nvPr/>
        </p:nvSpPr>
        <p:spPr>
          <a:xfrm>
            <a:off x="2987675" y="4533900"/>
            <a:ext cx="431800" cy="95250"/>
          </a:xfrm>
          <a:custGeom>
            <a:avLst/>
            <a:gdLst/>
            <a:ahLst/>
            <a:cxnLst/>
            <a:rect l="l" t="t" r="r" b="b"/>
            <a:pathLst>
              <a:path w="431800" h="95250">
                <a:moveTo>
                  <a:pt x="336550" y="0"/>
                </a:moveTo>
                <a:lnTo>
                  <a:pt x="336550" y="95250"/>
                </a:lnTo>
                <a:lnTo>
                  <a:pt x="400050" y="63500"/>
                </a:lnTo>
                <a:lnTo>
                  <a:pt x="352425" y="63500"/>
                </a:lnTo>
                <a:lnTo>
                  <a:pt x="352425" y="31750"/>
                </a:lnTo>
                <a:lnTo>
                  <a:pt x="400050" y="31750"/>
                </a:lnTo>
                <a:lnTo>
                  <a:pt x="336550" y="0"/>
                </a:lnTo>
                <a:close/>
              </a:path>
              <a:path w="431800" h="95250">
                <a:moveTo>
                  <a:pt x="336550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336550" y="63500"/>
                </a:lnTo>
                <a:lnTo>
                  <a:pt x="336550" y="31750"/>
                </a:lnTo>
                <a:close/>
              </a:path>
              <a:path w="431800" h="95250">
                <a:moveTo>
                  <a:pt x="400050" y="31750"/>
                </a:moveTo>
                <a:lnTo>
                  <a:pt x="352425" y="31750"/>
                </a:lnTo>
                <a:lnTo>
                  <a:pt x="352425" y="63500"/>
                </a:lnTo>
                <a:lnTo>
                  <a:pt x="400050" y="63500"/>
                </a:lnTo>
                <a:lnTo>
                  <a:pt x="431800" y="47625"/>
                </a:lnTo>
                <a:lnTo>
                  <a:pt x="4000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312" y="5805487"/>
            <a:ext cx="2519680" cy="673100"/>
          </a:xfrm>
          <a:custGeom>
            <a:avLst/>
            <a:gdLst/>
            <a:ahLst/>
            <a:cxnLst/>
            <a:rect l="l" t="t" r="r" b="b"/>
            <a:pathLst>
              <a:path w="2519680" h="673100">
                <a:moveTo>
                  <a:pt x="0" y="673100"/>
                </a:moveTo>
                <a:lnTo>
                  <a:pt x="2519299" y="673100"/>
                </a:lnTo>
                <a:lnTo>
                  <a:pt x="2519299" y="0"/>
                </a:lnTo>
                <a:lnTo>
                  <a:pt x="0" y="0"/>
                </a:lnTo>
                <a:lnTo>
                  <a:pt x="0" y="67310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8312" y="5805487"/>
            <a:ext cx="2519680" cy="673100"/>
          </a:xfrm>
          <a:custGeom>
            <a:avLst/>
            <a:gdLst/>
            <a:ahLst/>
            <a:cxnLst/>
            <a:rect l="l" t="t" r="r" b="b"/>
            <a:pathLst>
              <a:path w="2519680" h="673100">
                <a:moveTo>
                  <a:pt x="0" y="673100"/>
                </a:moveTo>
                <a:lnTo>
                  <a:pt x="2519299" y="673100"/>
                </a:lnTo>
                <a:lnTo>
                  <a:pt x="2519299" y="0"/>
                </a:lnTo>
                <a:lnTo>
                  <a:pt x="0" y="0"/>
                </a:lnTo>
                <a:lnTo>
                  <a:pt x="0" y="673100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0202" y="5875113"/>
            <a:ext cx="237871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napenergia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(fényelektromos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cellák)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92725" y="4576698"/>
            <a:ext cx="431800" cy="95250"/>
          </a:xfrm>
          <a:custGeom>
            <a:avLst/>
            <a:gdLst/>
            <a:ahLst/>
            <a:cxnLst/>
            <a:rect l="l" t="t" r="r" b="b"/>
            <a:pathLst>
              <a:path w="431800" h="95250">
                <a:moveTo>
                  <a:pt x="336550" y="0"/>
                </a:moveTo>
                <a:lnTo>
                  <a:pt x="336550" y="95250"/>
                </a:lnTo>
                <a:lnTo>
                  <a:pt x="400050" y="63500"/>
                </a:lnTo>
                <a:lnTo>
                  <a:pt x="352425" y="63500"/>
                </a:lnTo>
                <a:lnTo>
                  <a:pt x="352425" y="31750"/>
                </a:lnTo>
                <a:lnTo>
                  <a:pt x="400050" y="31750"/>
                </a:lnTo>
                <a:lnTo>
                  <a:pt x="336550" y="0"/>
                </a:lnTo>
                <a:close/>
              </a:path>
              <a:path w="431800" h="95250">
                <a:moveTo>
                  <a:pt x="336550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336550" y="63500"/>
                </a:lnTo>
                <a:lnTo>
                  <a:pt x="336550" y="31750"/>
                </a:lnTo>
                <a:close/>
              </a:path>
              <a:path w="431800" h="95250">
                <a:moveTo>
                  <a:pt x="400050" y="31750"/>
                </a:moveTo>
                <a:lnTo>
                  <a:pt x="352425" y="31750"/>
                </a:lnTo>
                <a:lnTo>
                  <a:pt x="352425" y="63500"/>
                </a:lnTo>
                <a:lnTo>
                  <a:pt x="400050" y="63500"/>
                </a:lnTo>
                <a:lnTo>
                  <a:pt x="431800" y="47625"/>
                </a:lnTo>
                <a:lnTo>
                  <a:pt x="4000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24525" y="4445063"/>
            <a:ext cx="1368425" cy="398780"/>
          </a:xfrm>
          <a:prstGeom prst="rect">
            <a:avLst/>
          </a:prstGeom>
          <a:solidFill>
            <a:srgbClr val="99CCFF"/>
          </a:solidFill>
          <a:ln w="317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034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generátor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94473" y="4576698"/>
            <a:ext cx="431800" cy="95250"/>
          </a:xfrm>
          <a:custGeom>
            <a:avLst/>
            <a:gdLst/>
            <a:ahLst/>
            <a:cxnLst/>
            <a:rect l="l" t="t" r="r" b="b"/>
            <a:pathLst>
              <a:path w="431800" h="95250">
                <a:moveTo>
                  <a:pt x="336550" y="0"/>
                </a:moveTo>
                <a:lnTo>
                  <a:pt x="336550" y="95250"/>
                </a:lnTo>
                <a:lnTo>
                  <a:pt x="400050" y="63500"/>
                </a:lnTo>
                <a:lnTo>
                  <a:pt x="352425" y="63500"/>
                </a:lnTo>
                <a:lnTo>
                  <a:pt x="352425" y="31750"/>
                </a:lnTo>
                <a:lnTo>
                  <a:pt x="400050" y="31750"/>
                </a:lnTo>
                <a:lnTo>
                  <a:pt x="336550" y="0"/>
                </a:lnTo>
                <a:close/>
              </a:path>
              <a:path w="431800" h="95250">
                <a:moveTo>
                  <a:pt x="336550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336550" y="63500"/>
                </a:lnTo>
                <a:lnTo>
                  <a:pt x="336550" y="31750"/>
                </a:lnTo>
                <a:close/>
              </a:path>
              <a:path w="431800" h="95250">
                <a:moveTo>
                  <a:pt x="400050" y="31750"/>
                </a:moveTo>
                <a:lnTo>
                  <a:pt x="352425" y="31750"/>
                </a:lnTo>
                <a:lnTo>
                  <a:pt x="352425" y="63500"/>
                </a:lnTo>
                <a:lnTo>
                  <a:pt x="400050" y="63500"/>
                </a:lnTo>
                <a:lnTo>
                  <a:pt x="431800" y="47625"/>
                </a:lnTo>
                <a:lnTo>
                  <a:pt x="4000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26401" y="4373626"/>
            <a:ext cx="1367155" cy="673100"/>
          </a:xfrm>
          <a:prstGeom prst="rect">
            <a:avLst/>
          </a:prstGeom>
          <a:solidFill>
            <a:srgbClr val="99CCFF"/>
          </a:solidFill>
          <a:ln w="317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6070" marR="80645" indent="-1778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elektromos energia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7675" y="6165850"/>
            <a:ext cx="5184775" cy="0"/>
          </a:xfrm>
          <a:custGeom>
            <a:avLst/>
            <a:gdLst/>
            <a:ahLst/>
            <a:cxnLst/>
            <a:rect l="l" t="t" r="r" b="b"/>
            <a:pathLst>
              <a:path w="5184775">
                <a:moveTo>
                  <a:pt x="0" y="0"/>
                </a:moveTo>
                <a:lnTo>
                  <a:pt x="5184775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24825" y="5084698"/>
            <a:ext cx="95250" cy="1081405"/>
          </a:xfrm>
          <a:custGeom>
            <a:avLst/>
            <a:gdLst/>
            <a:ahLst/>
            <a:cxnLst/>
            <a:rect l="l" t="t" r="r" b="b"/>
            <a:pathLst>
              <a:path w="95250" h="1081404">
                <a:moveTo>
                  <a:pt x="63500" y="79375"/>
                </a:moveTo>
                <a:lnTo>
                  <a:pt x="31750" y="79375"/>
                </a:lnTo>
                <a:lnTo>
                  <a:pt x="31750" y="1081151"/>
                </a:lnTo>
                <a:lnTo>
                  <a:pt x="63500" y="1081151"/>
                </a:lnTo>
                <a:lnTo>
                  <a:pt x="63500" y="79375"/>
                </a:lnTo>
                <a:close/>
              </a:path>
              <a:path w="95250" h="1081404">
                <a:moveTo>
                  <a:pt x="47625" y="0"/>
                </a:moveTo>
                <a:lnTo>
                  <a:pt x="0" y="95250"/>
                </a:lnTo>
                <a:lnTo>
                  <a:pt x="31750" y="95250"/>
                </a:lnTo>
                <a:lnTo>
                  <a:pt x="31750" y="79375"/>
                </a:lnTo>
                <a:lnTo>
                  <a:pt x="87312" y="79375"/>
                </a:lnTo>
                <a:lnTo>
                  <a:pt x="47625" y="0"/>
                </a:lnTo>
                <a:close/>
              </a:path>
              <a:path w="95250" h="1081404">
                <a:moveTo>
                  <a:pt x="87312" y="79375"/>
                </a:moveTo>
                <a:lnTo>
                  <a:pt x="63500" y="79375"/>
                </a:lnTo>
                <a:lnTo>
                  <a:pt x="63500" y="95250"/>
                </a:lnTo>
                <a:lnTo>
                  <a:pt x="95250" y="95250"/>
                </a:lnTo>
                <a:lnTo>
                  <a:pt x="87312" y="79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7675" y="4533900"/>
            <a:ext cx="431800" cy="95250"/>
          </a:xfrm>
          <a:custGeom>
            <a:avLst/>
            <a:gdLst/>
            <a:ahLst/>
            <a:cxnLst/>
            <a:rect l="l" t="t" r="r" b="b"/>
            <a:pathLst>
              <a:path w="431800" h="95250">
                <a:moveTo>
                  <a:pt x="336550" y="0"/>
                </a:moveTo>
                <a:lnTo>
                  <a:pt x="336550" y="95250"/>
                </a:lnTo>
                <a:lnTo>
                  <a:pt x="400050" y="63500"/>
                </a:lnTo>
                <a:lnTo>
                  <a:pt x="352425" y="63500"/>
                </a:lnTo>
                <a:lnTo>
                  <a:pt x="352425" y="31750"/>
                </a:lnTo>
                <a:lnTo>
                  <a:pt x="400050" y="31750"/>
                </a:lnTo>
                <a:lnTo>
                  <a:pt x="336550" y="0"/>
                </a:lnTo>
                <a:close/>
              </a:path>
              <a:path w="431800" h="95250">
                <a:moveTo>
                  <a:pt x="336550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336550" y="63500"/>
                </a:lnTo>
                <a:lnTo>
                  <a:pt x="336550" y="31750"/>
                </a:lnTo>
                <a:close/>
              </a:path>
              <a:path w="431800" h="95250">
                <a:moveTo>
                  <a:pt x="400050" y="31750"/>
                </a:moveTo>
                <a:lnTo>
                  <a:pt x="352425" y="31750"/>
                </a:lnTo>
                <a:lnTo>
                  <a:pt x="352425" y="63500"/>
                </a:lnTo>
                <a:lnTo>
                  <a:pt x="400050" y="63500"/>
                </a:lnTo>
                <a:lnTo>
                  <a:pt x="431800" y="47625"/>
                </a:lnTo>
                <a:lnTo>
                  <a:pt x="4000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19475" y="4330700"/>
            <a:ext cx="1871980" cy="673100"/>
          </a:xfrm>
          <a:prstGeom prst="rect">
            <a:avLst/>
          </a:prstGeom>
          <a:solidFill>
            <a:srgbClr val="99CCFF"/>
          </a:solidFill>
          <a:ln w="317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9115" marR="92075" indent="-438784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kinetikus forgási energia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Szélenergia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276608"/>
            <a:ext cx="8303895" cy="186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Gyakorlatban a súrlódási és egyéb veszteségek miatt</a:t>
            </a: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(turbulencia) a kinyerhető teljesítmény kisebb.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33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Az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elméleti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számítás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feltételezte,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hogy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szél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teljes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mozgási energiáját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elveszti,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ami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gyakorlatban nem történik meg.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5" y="0"/>
            <a:ext cx="913398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53066"/>
            <a:ext cx="16351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Szélenergia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174541"/>
            <a:ext cx="14071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8D86"/>
                </a:solidFill>
                <a:latin typeface="Arial"/>
                <a:cs typeface="Arial"/>
              </a:rPr>
              <a:t>Előnyök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636260"/>
            <a:ext cx="6415405" cy="474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Szabadon áll rendelkezésre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Kimeríthetetlen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Tiszta energia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Ideális távoli szigeteken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8D86"/>
                </a:solidFill>
                <a:latin typeface="Arial"/>
                <a:cs typeface="Arial"/>
              </a:rPr>
              <a:t>Hátrányok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Csak szélben üzemel – nem tervezhető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Kis teljesítménysűrűségű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Nem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esztétikus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(és zajos)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Nagy városoktól távol célszerű elhelyezni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Karbantartási költségei magasak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0126" y="1052449"/>
            <a:ext cx="3449574" cy="2587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8625" y="1196847"/>
            <a:ext cx="3419475" cy="2274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53066"/>
            <a:ext cx="8282940" cy="431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Hullámenergia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62915" marR="3208655" indent="-342900">
              <a:lnSpc>
                <a:spcPct val="100000"/>
              </a:lnSpc>
              <a:spcBef>
                <a:spcPts val="2095"/>
              </a:spcBef>
              <a:buFont typeface="Arial"/>
              <a:buChar char="•"/>
              <a:tabLst>
                <a:tab pos="463550" algn="l"/>
              </a:tabLst>
            </a:pPr>
            <a:r>
              <a:rPr sz="2300" dirty="0">
                <a:latin typeface="Arial"/>
                <a:cs typeface="Arial"/>
              </a:rPr>
              <a:t>Megfigyelték, hogy a mély tengerek hosszú hullámai nagy energiát képviselnek.</a:t>
            </a:r>
            <a:endParaRPr sz="2300">
              <a:latin typeface="Arial"/>
              <a:cs typeface="Arial"/>
            </a:endParaRPr>
          </a:p>
          <a:p>
            <a:pPr marL="462915" marR="3279775" indent="-34290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463550" algn="l"/>
              </a:tabLst>
            </a:pPr>
            <a:r>
              <a:rPr sz="2300" dirty="0">
                <a:latin typeface="Arial"/>
                <a:cs typeface="Arial"/>
              </a:rPr>
              <a:t>A vízhullámok nagyon komplexek, diszperzív hullámok, azaz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hullám sebessége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füg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hullámhossztól.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2915" marR="5080" indent="-342900">
              <a:lnSpc>
                <a:spcPct val="100000"/>
              </a:lnSpc>
              <a:buFont typeface="Arial"/>
              <a:buChar char="•"/>
              <a:tabLst>
                <a:tab pos="463550" algn="l"/>
              </a:tabLst>
            </a:pPr>
            <a:r>
              <a:rPr sz="2300" dirty="0">
                <a:latin typeface="Arial"/>
                <a:cs typeface="Arial"/>
              </a:rPr>
              <a:t>Egy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A </a:t>
            </a:r>
            <a:r>
              <a:rPr sz="2300" dirty="0">
                <a:latin typeface="Arial"/>
                <a:cs typeface="Arial"/>
              </a:rPr>
              <a:t>amplitúdójú vízhullám egységnyi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8D86"/>
                </a:solidFill>
                <a:latin typeface="Arial"/>
                <a:cs typeface="Arial"/>
              </a:rPr>
              <a:t>hullámhosszra eső teljesítménye</a:t>
            </a:r>
            <a:r>
              <a:rPr sz="2300" dirty="0"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3825" y="4616450"/>
            <a:ext cx="2665730" cy="973455"/>
          </a:xfrm>
          <a:custGeom>
            <a:avLst/>
            <a:gdLst/>
            <a:ahLst/>
            <a:cxnLst/>
            <a:rect l="l" t="t" r="r" b="b"/>
            <a:pathLst>
              <a:path w="2665729" h="973454">
                <a:moveTo>
                  <a:pt x="0" y="973137"/>
                </a:moveTo>
                <a:lnTo>
                  <a:pt x="2665476" y="973137"/>
                </a:lnTo>
                <a:lnTo>
                  <a:pt x="2665476" y="0"/>
                </a:lnTo>
                <a:lnTo>
                  <a:pt x="0" y="0"/>
                </a:lnTo>
                <a:lnTo>
                  <a:pt x="0" y="973137"/>
                </a:lnTo>
                <a:close/>
              </a:path>
            </a:pathLst>
          </a:custGeom>
          <a:solidFill>
            <a:srgbClr val="008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3825" y="4616450"/>
            <a:ext cx="2665730" cy="973455"/>
          </a:xfrm>
          <a:custGeom>
            <a:avLst/>
            <a:gdLst/>
            <a:ahLst/>
            <a:cxnLst/>
            <a:rect l="l" t="t" r="r" b="b"/>
            <a:pathLst>
              <a:path w="2665729" h="973454">
                <a:moveTo>
                  <a:pt x="0" y="973137"/>
                </a:moveTo>
                <a:lnTo>
                  <a:pt x="2665476" y="973137"/>
                </a:lnTo>
                <a:lnTo>
                  <a:pt x="2665476" y="0"/>
                </a:lnTo>
                <a:lnTo>
                  <a:pt x="0" y="0"/>
                </a:lnTo>
                <a:lnTo>
                  <a:pt x="0" y="9731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1208" y="509804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641" y="0"/>
                </a:lnTo>
              </a:path>
            </a:pathLst>
          </a:custGeom>
          <a:ln w="14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7169" y="5098048"/>
            <a:ext cx="1157605" cy="0"/>
          </a:xfrm>
          <a:custGeom>
            <a:avLst/>
            <a:gdLst/>
            <a:ahLst/>
            <a:cxnLst/>
            <a:rect l="l" t="t" r="r" b="b"/>
            <a:pathLst>
              <a:path w="1157604">
                <a:moveTo>
                  <a:pt x="0" y="0"/>
                </a:moveTo>
                <a:lnTo>
                  <a:pt x="1157072" y="0"/>
                </a:lnTo>
              </a:path>
            </a:pathLst>
          </a:custGeom>
          <a:ln w="14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06984" y="5163411"/>
            <a:ext cx="148272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44600" algn="l"/>
              </a:tabLst>
            </a:pPr>
            <a:r>
              <a:rPr sz="2700" i="1" spc="450" dirty="0">
                <a:latin typeface="Times New Roman"/>
                <a:cs typeface="Times New Roman"/>
              </a:rPr>
              <a:t>L</a:t>
            </a:r>
            <a:r>
              <a:rPr sz="2700" spc="200" dirty="0">
                <a:latin typeface="Times New Roman"/>
                <a:cs typeface="Times New Roman"/>
              </a:rPr>
              <a:t> 	</a:t>
            </a:r>
            <a:r>
              <a:rPr sz="2700" spc="405" dirty="0">
                <a:latin typeface="Times New Roman"/>
                <a:cs typeface="Times New Roman"/>
              </a:rPr>
              <a:t>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2821" y="4638652"/>
            <a:ext cx="1929764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7405" algn="l"/>
              </a:tabLst>
            </a:pPr>
            <a:r>
              <a:rPr sz="2700" i="1" spc="495" dirty="0">
                <a:latin typeface="Times New Roman"/>
                <a:cs typeface="Times New Roman"/>
              </a:rPr>
              <a:t>P	</a:t>
            </a:r>
            <a:r>
              <a:rPr sz="2950" i="1" spc="270" dirty="0">
                <a:latin typeface="Symbol"/>
                <a:cs typeface="Symbol"/>
              </a:rPr>
              <a:t></a:t>
            </a:r>
            <a:r>
              <a:rPr sz="2700" i="1" spc="380" dirty="0">
                <a:latin typeface="Times New Roman"/>
                <a:cs typeface="Times New Roman"/>
              </a:rPr>
              <a:t>g</a:t>
            </a:r>
            <a:r>
              <a:rPr sz="2700" i="1" spc="545" dirty="0">
                <a:latin typeface="Times New Roman"/>
                <a:cs typeface="Times New Roman"/>
              </a:rPr>
              <a:t>A</a:t>
            </a:r>
            <a:r>
              <a:rPr sz="2325" spc="532" baseline="43010" dirty="0">
                <a:latin typeface="Times New Roman"/>
                <a:cs typeface="Times New Roman"/>
              </a:rPr>
              <a:t>2</a:t>
            </a:r>
            <a:r>
              <a:rPr sz="2700" i="1" spc="355" dirty="0">
                <a:latin typeface="Times New Roman"/>
                <a:cs typeface="Times New Roman"/>
              </a:rPr>
              <a:t>v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0966" y="4888477"/>
            <a:ext cx="27241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40" dirty="0">
                <a:latin typeface="Symbol"/>
                <a:cs typeface="Symbol"/>
              </a:rPr>
              <a:t>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539" y="5668826"/>
            <a:ext cx="7407909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740"/>
              </a:lnSpc>
            </a:pPr>
            <a:r>
              <a:rPr sz="2300" dirty="0">
                <a:latin typeface="Arial"/>
                <a:cs typeface="Arial"/>
              </a:rPr>
              <a:t>Ahol </a:t>
            </a:r>
            <a:r>
              <a:rPr sz="2300" dirty="0">
                <a:latin typeface="Symbol"/>
                <a:cs typeface="Symbol"/>
              </a:rPr>
              <a:t>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Arial"/>
                <a:cs typeface="Arial"/>
              </a:rPr>
              <a:t>a víz sűrűsége és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v</a:t>
            </a:r>
            <a:r>
              <a:rPr sz="2300" spc="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az energiaátvitel sebessége a hullámban.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Hullámenergia</a:t>
            </a:r>
          </a:p>
        </p:txBody>
      </p:sp>
      <p:sp>
        <p:nvSpPr>
          <p:cNvPr id="3" name="object 3"/>
          <p:cNvSpPr/>
          <p:nvPr/>
        </p:nvSpPr>
        <p:spPr>
          <a:xfrm>
            <a:off x="5148326" y="1196911"/>
            <a:ext cx="3930650" cy="482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639" y="1132209"/>
            <a:ext cx="4735830" cy="2987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2542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Számos berendezés alkalmas a hullámenergia hasznosításár</a:t>
            </a:r>
            <a:r>
              <a:rPr sz="2300" spc="5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9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Font typeface="Arial"/>
              <a:buChar char="•"/>
              <a:tabLst>
                <a:tab pos="354330" algn="l"/>
              </a:tabLst>
            </a:pPr>
            <a:r>
              <a:rPr sz="2300" dirty="0">
                <a:latin typeface="Arial"/>
                <a:cs typeface="Arial"/>
              </a:rPr>
              <a:t>Az egyik az oszcilláló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vízoszlopos</a:t>
            </a:r>
          </a:p>
          <a:p>
            <a:pPr marL="353695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(OMC) berendezés.</a:t>
            </a:r>
          </a:p>
          <a:p>
            <a:pPr marL="355600" marR="4572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 smtClean="0">
                <a:latin typeface="Arial"/>
                <a:cs typeface="Arial"/>
              </a:rPr>
              <a:t>A </a:t>
            </a:r>
            <a:r>
              <a:rPr sz="2300" dirty="0">
                <a:latin typeface="Arial"/>
                <a:cs typeface="Arial"/>
              </a:rPr>
              <a:t>felemelkedő vízhullám maga előtt nyomja a levegőoszlopot, ez forgatja a turbinát.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639" y="5199384"/>
            <a:ext cx="4888865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 lesüllyedő vízoszlop visszaszívja levegőt és ismét megforgatja a turbinát.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Hullámenergia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132209"/>
            <a:ext cx="8248015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534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 vízhullámok </a:t>
            </a:r>
            <a:r>
              <a:rPr sz="2300" dirty="0" err="1">
                <a:latin typeface="Arial"/>
                <a:cs typeface="Arial"/>
              </a:rPr>
              <a:t>változó</a:t>
            </a:r>
            <a:r>
              <a:rPr sz="2300" dirty="0">
                <a:latin typeface="Arial"/>
                <a:cs typeface="Arial"/>
              </a:rPr>
              <a:t> </a:t>
            </a:r>
            <a:r>
              <a:rPr sz="2300" dirty="0" err="1" smtClean="0">
                <a:latin typeface="Arial"/>
                <a:cs typeface="Arial"/>
              </a:rPr>
              <a:t>sebesség</a:t>
            </a:r>
            <a:r>
              <a:rPr lang="hu-HU" sz="2300" dirty="0" err="1" smtClean="0">
                <a:latin typeface="Arial"/>
                <a:cs typeface="Arial"/>
              </a:rPr>
              <a:t>gel</a:t>
            </a:r>
            <a:r>
              <a:rPr sz="2300" dirty="0" smtClean="0">
                <a:latin typeface="Arial"/>
                <a:cs typeface="Arial"/>
              </a:rPr>
              <a:t>,</a:t>
            </a:r>
            <a:r>
              <a:rPr sz="2300" spc="-45" dirty="0" smtClean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ampli</a:t>
            </a:r>
            <a:r>
              <a:rPr sz="2300" spc="40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údóval és iránnyal rendelkeznek.</a:t>
            </a:r>
          </a:p>
          <a:p>
            <a:pPr marL="355600" marR="467995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Emiatt nehéz minden paraméternek megfelelő hatásfokot elérni.</a:t>
            </a:r>
          </a:p>
          <a:p>
            <a:pPr marL="355600" marR="31115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Számos berendezésnél nehéz az alacsony frekvenciájú (tipikusan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0.1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Hz) vízhullámokat egyeztetni a sokkal nagyobb frekvenciájú generátor frekvenciákkal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(50-60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Hz).</a:t>
            </a:r>
          </a:p>
          <a:p>
            <a:pPr>
              <a:lnSpc>
                <a:spcPct val="100000"/>
              </a:lnSpc>
              <a:spcBef>
                <a:spcPts val="38"/>
              </a:spcBef>
              <a:buFont typeface="Arial"/>
              <a:buChar char="•"/>
            </a:pPr>
            <a:endParaRPr sz="2850" dirty="0">
              <a:latin typeface="Times New Roman"/>
              <a:cs typeface="Times New Roman"/>
            </a:endParaRPr>
          </a:p>
          <a:p>
            <a:pPr marL="355600" marR="4127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Az OWC ezt úgy oldja meg, hogy a levegő sebességét a levegőcsatorna átmérőjének változtatásával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szabályozza.</a:t>
            </a: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28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E módszerrel nagy levegősebesség érhető el és illeszthető a vízhullám és a generátor frekvenciája.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Hullámenergia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6" y="1136046"/>
            <a:ext cx="8885733" cy="5529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80"/>
              </a:lnSpc>
            </a:pP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Előnyök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ts val="264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Szabadon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áll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rendelkezésre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Kimeríthetelen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Arial"/>
                <a:cs typeface="Arial"/>
              </a:rPr>
              <a:t>tiszta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energia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Megfelelő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energiasűrűséggel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rendelkezik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  <a:buFont typeface="Arial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8D86"/>
                </a:solidFill>
                <a:latin typeface="Arial"/>
                <a:cs typeface="Arial"/>
              </a:rPr>
              <a:t>Hátrányok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Csak nagy hullámok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jelenlétében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üzemel</a:t>
            </a:r>
            <a:endParaRPr sz="2200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3060" algn="l"/>
              </a:tabLst>
            </a:pPr>
            <a:r>
              <a:rPr lang="hu-HU" sz="3300" spc="-22" baseline="1262" dirty="0" smtClean="0">
                <a:latin typeface="Arial"/>
                <a:cs typeface="Arial"/>
              </a:rPr>
              <a:t>S</a:t>
            </a:r>
            <a:r>
              <a:rPr sz="3300" spc="-22" baseline="1262" dirty="0" err="1" smtClean="0">
                <a:latin typeface="Arial"/>
                <a:cs typeface="Arial"/>
              </a:rPr>
              <a:t>zabálytalan</a:t>
            </a:r>
            <a:r>
              <a:rPr sz="3300" spc="-7" baseline="1262" dirty="0" smtClean="0">
                <a:latin typeface="Arial"/>
                <a:cs typeface="Arial"/>
              </a:rPr>
              <a:t> </a:t>
            </a:r>
            <a:r>
              <a:rPr sz="3300" spc="-22" baseline="1262" dirty="0">
                <a:latin typeface="Arial"/>
                <a:cs typeface="Arial"/>
              </a:rPr>
              <a:t>hullámzás</a:t>
            </a:r>
            <a:r>
              <a:rPr sz="3300" spc="-7" baseline="1262" dirty="0">
                <a:latin typeface="Arial"/>
                <a:cs typeface="Arial"/>
              </a:rPr>
              <a:t> </a:t>
            </a:r>
            <a:r>
              <a:rPr sz="3300" spc="-22" baseline="1262" dirty="0">
                <a:latin typeface="Arial"/>
                <a:cs typeface="Arial"/>
              </a:rPr>
              <a:t>esetén</a:t>
            </a:r>
            <a:r>
              <a:rPr sz="3300" spc="-7" baseline="1262" dirty="0">
                <a:latin typeface="Arial"/>
                <a:cs typeface="Arial"/>
              </a:rPr>
              <a:t> </a:t>
            </a:r>
            <a:r>
              <a:rPr sz="3300" spc="-22" baseline="1262" dirty="0">
                <a:latin typeface="Arial"/>
                <a:cs typeface="Arial"/>
              </a:rPr>
              <a:t>nehéz</a:t>
            </a:r>
            <a:r>
              <a:rPr sz="3300" spc="-7" baseline="1262" dirty="0">
                <a:latin typeface="Arial"/>
                <a:cs typeface="Arial"/>
              </a:rPr>
              <a:t> </a:t>
            </a:r>
            <a:r>
              <a:rPr sz="3300" spc="-22" baseline="1262" dirty="0">
                <a:latin typeface="Arial"/>
                <a:cs typeface="Arial"/>
              </a:rPr>
              <a:t>a</a:t>
            </a:r>
            <a:r>
              <a:rPr sz="3300" spc="-7" baseline="1262" dirty="0">
                <a:latin typeface="Arial"/>
                <a:cs typeface="Arial"/>
              </a:rPr>
              <a:t> </a:t>
            </a:r>
            <a:r>
              <a:rPr sz="3300" spc="-22" baseline="1262" dirty="0">
                <a:latin typeface="Arial"/>
                <a:cs typeface="Arial"/>
              </a:rPr>
              <a:t>hatásfokot</a:t>
            </a:r>
            <a:r>
              <a:rPr sz="3300" spc="-7" baseline="1262" dirty="0">
                <a:latin typeface="Arial"/>
                <a:cs typeface="Arial"/>
              </a:rPr>
              <a:t> </a:t>
            </a:r>
            <a:r>
              <a:rPr sz="3300" spc="-22" baseline="1262" dirty="0">
                <a:latin typeface="Arial"/>
                <a:cs typeface="Arial"/>
              </a:rPr>
              <a:t>szabályozni</a:t>
            </a:r>
            <a:endParaRPr sz="3300" baseline="1262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Nehéz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hullámzás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és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generátor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frekvenciáinak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illesztése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Beruházási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és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karbantartási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költsége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magas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Drága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villamosenergia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eljuttatása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fogyasztókhoz</a:t>
            </a:r>
            <a:endParaRPr sz="2200" dirty="0">
              <a:latin typeface="Arial"/>
              <a:cs typeface="Arial"/>
            </a:endParaRPr>
          </a:p>
          <a:p>
            <a:pPr marL="355600" marR="1199515" indent="-342900">
              <a:lnSpc>
                <a:spcPts val="211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A berendezéseknek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ellen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kell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állnia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hurrikánoknak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és</a:t>
            </a:r>
            <a:r>
              <a:rPr sz="2200" spc="-10" dirty="0">
                <a:latin typeface="Arial"/>
                <a:cs typeface="Arial"/>
              </a:rPr>
              <a:t> szélviharokkal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kísért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viharoknak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8913" y="1052575"/>
            <a:ext cx="3267136" cy="2173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Energiaforrások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917" y="1295241"/>
            <a:ext cx="8445500" cy="4132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>
              <a:lnSpc>
                <a:spcPct val="100299"/>
              </a:lnSpc>
            </a:pPr>
            <a:r>
              <a:rPr sz="3200" b="1" dirty="0">
                <a:solidFill>
                  <a:srgbClr val="008D86"/>
                </a:solidFill>
                <a:latin typeface="Arial"/>
                <a:cs typeface="Arial"/>
              </a:rPr>
              <a:t>Nem-megújulók</a:t>
            </a:r>
            <a:r>
              <a:rPr sz="3200" b="1" spc="-250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véges készletek,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melyek kimerülhetnek Ilyenek a fosszilis készletek (olaj, földgáz </a:t>
            </a:r>
            <a:r>
              <a:rPr sz="2400" dirty="0" err="1">
                <a:latin typeface="Arial"/>
                <a:cs typeface="Arial"/>
              </a:rPr>
              <a:t>és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szén</a:t>
            </a:r>
            <a:r>
              <a:rPr sz="2400" dirty="0" smtClean="0">
                <a:latin typeface="Arial"/>
                <a:cs typeface="Arial"/>
              </a:rPr>
              <a:t>),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és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hasadóanyagok(urán).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bennük tárolt energia egyfajta potenciális energia, mely emberi beavatkozásra felszabadítható.</a:t>
            </a: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200025">
              <a:lnSpc>
                <a:spcPct val="102299"/>
              </a:lnSpc>
              <a:spcBef>
                <a:spcPts val="1460"/>
              </a:spcBef>
            </a:pPr>
            <a:r>
              <a:rPr sz="3200" b="1" dirty="0">
                <a:solidFill>
                  <a:srgbClr val="008D86"/>
                </a:solidFill>
                <a:latin typeface="Arial"/>
                <a:cs typeface="Arial"/>
              </a:rPr>
              <a:t>Megújuló források</a:t>
            </a:r>
            <a:r>
              <a:rPr sz="3200" b="1" spc="-24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napenergia közvetlen és közvetett formái, szél- és hullámzás energia, árapály energia geotermális energia.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Energiaforrások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917" y="1207293"/>
            <a:ext cx="7936865" cy="120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10"/>
              </a:lnSpc>
            </a:pPr>
            <a:r>
              <a:rPr sz="2400" dirty="0">
                <a:latin typeface="Arial"/>
                <a:cs typeface="Arial"/>
              </a:rPr>
              <a:t>Jelenleg a fő energiaforrások a </a:t>
            </a:r>
            <a:r>
              <a:rPr sz="2400" dirty="0" err="1" smtClean="0">
                <a:latin typeface="Arial"/>
                <a:cs typeface="Arial"/>
              </a:rPr>
              <a:t>fos</a:t>
            </a:r>
            <a:r>
              <a:rPr lang="hu-HU" sz="2400" dirty="0" smtClean="0">
                <a:latin typeface="Arial"/>
                <a:cs typeface="Arial"/>
              </a:rPr>
              <a:t>s</a:t>
            </a:r>
            <a:r>
              <a:rPr sz="2400" dirty="0" err="1" smtClean="0">
                <a:latin typeface="Arial"/>
                <a:cs typeface="Arial"/>
              </a:rPr>
              <a:t>zilisek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és égetés során jelentős mennyiségű széndioxidot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bocsátanak ki.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dirty="0" err="1" smtClean="0">
                <a:latin typeface="Arial"/>
                <a:cs typeface="Arial"/>
              </a:rPr>
              <a:t>világ</a:t>
            </a:r>
            <a:r>
              <a:rPr lang="hu-HU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átlagos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energiafelhasználását mutatja a következő táblázat.</a:t>
            </a:r>
          </a:p>
        </p:txBody>
      </p:sp>
      <p:sp>
        <p:nvSpPr>
          <p:cNvPr id="4" name="object 4"/>
          <p:cNvSpPr/>
          <p:nvPr/>
        </p:nvSpPr>
        <p:spPr>
          <a:xfrm>
            <a:off x="395287" y="2565412"/>
            <a:ext cx="2520950" cy="862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6301" y="2565412"/>
            <a:ext cx="2735199" cy="862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1500" y="2565412"/>
            <a:ext cx="3138551" cy="862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81000" y="2565400"/>
          <a:ext cx="8394763" cy="39474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1013"/>
                <a:gridCol w="2735199"/>
                <a:gridCol w="3138551"/>
              </a:tblGrid>
              <a:tr h="854646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Energiahordozó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termelt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energia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%-a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9340" marR="657225" indent="-395605">
                        <a:lnSpc>
                          <a:spcPct val="137800"/>
                        </a:lnSpc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2175" b="1" baseline="-2107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2175" b="1" spc="-270" baseline="-2107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emisszió (g</a:t>
                      </a:r>
                      <a:r>
                        <a:rPr sz="2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2175" b="1" baseline="2490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3173"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Olaj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  <a:tr h="501523">
                <a:tc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Földgáz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  <a:tr h="503174"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Szén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77851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Nukleáris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  <a:tr h="503110"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Vízenergia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  <a:tr h="509511"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Egyéb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13349" cy="6847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Energia sűrűség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5485" y="1295241"/>
            <a:ext cx="3718560" cy="189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ct val="100200"/>
              </a:lnSpc>
            </a:pPr>
            <a:r>
              <a:rPr sz="3200" b="1" dirty="0">
                <a:solidFill>
                  <a:srgbClr val="008D86"/>
                </a:solidFill>
                <a:latin typeface="Arial"/>
                <a:cs typeface="Arial"/>
              </a:rPr>
              <a:t>Energia sűrűség</a:t>
            </a:r>
            <a:r>
              <a:rPr sz="3200" b="1" spc="-225" dirty="0">
                <a:solidFill>
                  <a:srgbClr val="008D8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az az energia, mely egységnyi tömegű energiahordozóból kinyerhető. Mértékegysége J kg</a:t>
            </a:r>
            <a:r>
              <a:rPr sz="2400" spc="-15" baseline="24305" dirty="0">
                <a:latin typeface="Arial"/>
                <a:cs typeface="Arial"/>
              </a:rPr>
              <a:t>-1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4182788"/>
            <a:ext cx="3684904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Ha az energiát égetéssel nyerjük, az energiasűrűség az égéshővel egyenlő.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6100" y="1196975"/>
            <a:ext cx="1920875" cy="1079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6975" y="1196975"/>
            <a:ext cx="2543175" cy="1079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479925"/>
              </p:ext>
            </p:extLst>
          </p:nvPr>
        </p:nvGraphicFramePr>
        <p:xfrm>
          <a:off x="4272096" y="1196975"/>
          <a:ext cx="4522145" cy="5184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96"/>
                <a:gridCol w="2223008"/>
                <a:gridCol w="2241041"/>
              </a:tblGrid>
              <a:tr h="1071562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181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Energiahordozó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581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Égéshő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181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Szén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71628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MJ kg</a:t>
                      </a:r>
                      <a:r>
                        <a:rPr sz="1800" b="1" spc="-7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baseline="2546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  <a:tr h="668401">
                <a:tc>
                  <a:txBody>
                    <a:bodyPr/>
                    <a:lstStyle/>
                    <a:p>
                      <a:endParaRPr sz="1800" baseline="2546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181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71628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MJ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b="1" spc="-7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baseline="2546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endParaRPr sz="1800" baseline="2546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181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Gázolaj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71628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MJ kg</a:t>
                      </a:r>
                      <a:r>
                        <a:rPr sz="1800" b="1" spc="-7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baseline="2546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endParaRPr sz="1800" baseline="2546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181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Benzin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71628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47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MJ kg</a:t>
                      </a:r>
                      <a:r>
                        <a:rPr sz="1800" b="1" spc="-7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baseline="2546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  <a:tr h="665099">
                <a:tc>
                  <a:txBody>
                    <a:bodyPr/>
                    <a:lstStyle/>
                    <a:p>
                      <a:endParaRPr sz="1800" baseline="2546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181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Kerozin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71628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46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MJ kg</a:t>
                      </a:r>
                      <a:r>
                        <a:rPr sz="1800" b="1" spc="-7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baseline="2546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  <a:tr h="681037">
                <a:tc>
                  <a:txBody>
                    <a:bodyPr/>
                    <a:lstStyle/>
                    <a:p>
                      <a:endParaRPr sz="1800" baseline="2546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181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Földgáz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  <a:tc>
                  <a:txBody>
                    <a:bodyPr/>
                    <a:lstStyle/>
                    <a:p>
                      <a:pPr marL="74803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MJ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spc="-7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 baseline="25462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B4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3014</Words>
  <Application>Microsoft Office PowerPoint</Application>
  <PresentationFormat>Diavetítés a képernyőre (4:3 oldalarány)</PresentationFormat>
  <Paragraphs>570</Paragraphs>
  <Slides>65</Slides>
  <Notes>64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71" baseType="lpstr">
      <vt:lpstr>Arial</vt:lpstr>
      <vt:lpstr>Calibri</vt:lpstr>
      <vt:lpstr>Palatino Linotype</vt:lpstr>
      <vt:lpstr>Symbol</vt:lpstr>
      <vt:lpstr>Times New Roman</vt:lpstr>
      <vt:lpstr>Office Theme</vt:lpstr>
      <vt:lpstr>PowerPoint bemutató</vt:lpstr>
      <vt:lpstr>Energiadegradáció</vt:lpstr>
      <vt:lpstr>Sankey diagram</vt:lpstr>
      <vt:lpstr>Energiadegradáció</vt:lpstr>
      <vt:lpstr>Energiadegradáció</vt:lpstr>
      <vt:lpstr>Villamos energia termelés</vt:lpstr>
      <vt:lpstr>Energiaforrások</vt:lpstr>
      <vt:lpstr>Energiaforrások</vt:lpstr>
      <vt:lpstr>Energia sűrűség</vt:lpstr>
      <vt:lpstr>Energia sűrűség</vt:lpstr>
      <vt:lpstr>Fosszilis energiahordozók</vt:lpstr>
      <vt:lpstr>Fosszilis energiahordozók bányászata</vt:lpstr>
      <vt:lpstr>Fosszilis energiahordozók bányászata</vt:lpstr>
      <vt:lpstr>Üvegházhatású gázok – globális felmelegedés</vt:lpstr>
      <vt:lpstr>PowerPoint bemutató</vt:lpstr>
      <vt:lpstr>Nukleáris energia</vt:lpstr>
      <vt:lpstr>PowerPoint bemutató</vt:lpstr>
      <vt:lpstr>Atomreaktorok</vt:lpstr>
      <vt:lpstr>Atomreaktorok</vt:lpstr>
      <vt:lpstr>Atomreaktorok</vt:lpstr>
      <vt:lpstr>Atomreaktorok</vt:lpstr>
      <vt:lpstr>Atomreaktorok</vt:lpstr>
      <vt:lpstr>Atomreaktorok</vt:lpstr>
      <vt:lpstr>Atomreaktorok</vt:lpstr>
      <vt:lpstr>PowerPoint bemutató</vt:lpstr>
      <vt:lpstr>Atomreaktorok problémái</vt:lpstr>
      <vt:lpstr>Atomreaktorok problémái</vt:lpstr>
      <vt:lpstr>Urán bányászat</vt:lpstr>
      <vt:lpstr>PowerPoint bemutató</vt:lpstr>
      <vt:lpstr>Magfúzió</vt:lpstr>
      <vt:lpstr>Magfúzió</vt:lpstr>
      <vt:lpstr>Magfúzió</vt:lpstr>
      <vt:lpstr>Napenergia</vt:lpstr>
      <vt:lpstr>Aktív napenergia hasznosítók</vt:lpstr>
      <vt:lpstr>Aktív napenergia hasznosítók</vt:lpstr>
      <vt:lpstr>Aktív napenergia hasznosítók</vt:lpstr>
      <vt:lpstr>Aktív napenergia hasznosítók</vt:lpstr>
      <vt:lpstr>Aktív napenergia hasznosítók</vt:lpstr>
      <vt:lpstr>Fotovoltaikus napcellák</vt:lpstr>
      <vt:lpstr>Fotovoltaikus napcellák</vt:lpstr>
      <vt:lpstr>Fotovoltaikus napcellák</vt:lpstr>
      <vt:lpstr>PowerPoint bemutató</vt:lpstr>
      <vt:lpstr>PowerPoint bemutató</vt:lpstr>
      <vt:lpstr>A napállandó</vt:lpstr>
      <vt:lpstr>A napállandó</vt:lpstr>
      <vt:lpstr>A napállandó</vt:lpstr>
      <vt:lpstr>A napállandó</vt:lpstr>
      <vt:lpstr>PowerPoint bemutató</vt:lpstr>
      <vt:lpstr>Vízenergia</vt:lpstr>
      <vt:lpstr>Vízenergia</vt:lpstr>
      <vt:lpstr>Vízenergia</vt:lpstr>
      <vt:lpstr>PowerPoint bemutató</vt:lpstr>
      <vt:lpstr>Vízenergia</vt:lpstr>
      <vt:lpstr>Vízenergia</vt:lpstr>
      <vt:lpstr>PowerPoint bemutató</vt:lpstr>
      <vt:lpstr>Szélenergia</vt:lpstr>
      <vt:lpstr>Szélenergia</vt:lpstr>
      <vt:lpstr>Szélenergia</vt:lpstr>
      <vt:lpstr>PowerPoint bemutató</vt:lpstr>
      <vt:lpstr>Szélenergia</vt:lpstr>
      <vt:lpstr>PowerPoint bemutató</vt:lpstr>
      <vt:lpstr>PowerPoint bemutató</vt:lpstr>
      <vt:lpstr>Hullámenergia</vt:lpstr>
      <vt:lpstr>Hullámenergia</vt:lpstr>
      <vt:lpstr>Hullámenergia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Energy, Power and Climate Change</dc:title>
  <dc:creator>patzay györgy</dc:creator>
  <cp:lastModifiedBy>györgy patzay</cp:lastModifiedBy>
  <cp:revision>15</cp:revision>
  <dcterms:created xsi:type="dcterms:W3CDTF">2018-04-05T14:52:37Z</dcterms:created>
  <dcterms:modified xsi:type="dcterms:W3CDTF">2019-03-06T09:18:20Z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2018-03-08T00:00:00Z</vt:filetime>
  </property>
  <property fmtid="{D5CDD505-2E9C-101B-9397-08002B2CF9AE}" pid="3" name="LastSaved">
    <vt:filetime>2018-04-05T00:00:00Z</vt:filetime>
  </property>
</Properties>
</file>